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9" r:id="rId31"/>
    <p:sldId id="287" r:id="rId32"/>
    <p:sldId id="288"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82950D9A-4705-4314-961A-4F88B2CE41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B13969F2-ED52-4E5C-B3FC-01E01B8B9F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3"/>
            <a:ext cx="9144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4BBEF66-A4BC-E44B-8A5C-793083E69EBE}"/>
              </a:ext>
            </a:extLst>
          </p:cNvPr>
          <p:cNvSpPr>
            <a:spLocks noGrp="1"/>
          </p:cNvSpPr>
          <p:nvPr>
            <p:ph type="ctrTitle"/>
          </p:nvPr>
        </p:nvSpPr>
        <p:spPr>
          <a:xfrm>
            <a:off x="653903" y="749597"/>
            <a:ext cx="4234416" cy="1607833"/>
          </a:xfrm>
        </p:spPr>
        <p:txBody>
          <a:bodyPr anchor="t">
            <a:normAutofit fontScale="90000"/>
          </a:bodyPr>
          <a:lstStyle/>
          <a:p>
            <a:pPr algn="l"/>
            <a:r>
              <a:rPr lang="fr-FR" dirty="0" smtClean="0"/>
              <a:t>   LE CERTIFICAT</a:t>
            </a:r>
            <a:br>
              <a:rPr lang="fr-FR" dirty="0" smtClean="0"/>
            </a:br>
            <a:r>
              <a:rPr lang="fr-FR" dirty="0" smtClean="0"/>
              <a:t>      DE DECES</a:t>
            </a:r>
            <a:br>
              <a:rPr lang="fr-FR" dirty="0" smtClean="0"/>
            </a:br>
            <a:endParaRPr lang="fr-FR" dirty="0"/>
          </a:p>
        </p:txBody>
      </p:sp>
      <p:sp>
        <p:nvSpPr>
          <p:cNvPr id="3" name="Sous-titre 2">
            <a:extLst>
              <a:ext uri="{FF2B5EF4-FFF2-40B4-BE49-F238E27FC236}">
                <a16:creationId xmlns:a16="http://schemas.microsoft.com/office/drawing/2014/main" xmlns="" id="{56E0F01D-42DE-D249-AD92-2AD943540E61}"/>
              </a:ext>
            </a:extLst>
          </p:cNvPr>
          <p:cNvSpPr>
            <a:spLocks noGrp="1"/>
          </p:cNvSpPr>
          <p:nvPr>
            <p:ph type="subTitle" idx="1"/>
          </p:nvPr>
        </p:nvSpPr>
        <p:spPr>
          <a:xfrm>
            <a:off x="191696" y="5547387"/>
            <a:ext cx="3668233" cy="999460"/>
          </a:xfrm>
        </p:spPr>
        <p:txBody>
          <a:bodyPr anchor="b">
            <a:normAutofit/>
          </a:bodyPr>
          <a:lstStyle/>
          <a:p>
            <a:pPr algn="l"/>
            <a:r>
              <a:rPr lang="fr-FR" sz="1600" dirty="0"/>
              <a:t>Par </a:t>
            </a:r>
            <a:r>
              <a:rPr lang="fr-FR" sz="1600" dirty="0" smtClean="0"/>
              <a:t>Professeur Valéry HEDOUIN</a:t>
            </a:r>
          </a:p>
          <a:p>
            <a:pPr algn="l"/>
            <a:r>
              <a:rPr lang="fr-FR" sz="1600" dirty="0" smtClean="0"/>
              <a:t>       Docteur Anne BECART	</a:t>
            </a:r>
          </a:p>
          <a:p>
            <a:pPr algn="l"/>
            <a:r>
              <a:rPr lang="fr-FR" sz="1600" dirty="0" smtClean="0"/>
              <a:t>INSTITUT MEDICO- LEGAL CHRU de LILLE </a:t>
            </a:r>
            <a:endParaRPr lang="fr-FR" sz="1600" dirty="0"/>
          </a:p>
        </p:txBody>
      </p:sp>
      <p:pic>
        <p:nvPicPr>
          <p:cNvPr id="4" name="Picture 3">
            <a:extLst>
              <a:ext uri="{FF2B5EF4-FFF2-40B4-BE49-F238E27FC236}">
                <a16:creationId xmlns:a16="http://schemas.microsoft.com/office/drawing/2014/main" xmlns="" id="{4D5475D8-3E39-4F87-934A-275F757B2816}"/>
              </a:ext>
            </a:extLst>
          </p:cNvPr>
          <p:cNvPicPr>
            <a:picLocks noChangeAspect="1"/>
          </p:cNvPicPr>
          <p:nvPr/>
        </p:nvPicPr>
        <p:blipFill rotWithShape="1">
          <a:blip r:embed="rId2"/>
          <a:srcRect l="20656" r="18054" b="2"/>
          <a:stretch/>
        </p:blipFill>
        <p:spPr>
          <a:xfrm>
            <a:off x="4409853" y="-6350"/>
            <a:ext cx="4734147"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18" name="Straight Connector 12">
            <a:extLst>
              <a:ext uri="{FF2B5EF4-FFF2-40B4-BE49-F238E27FC236}">
                <a16:creationId xmlns:a16="http://schemas.microsoft.com/office/drawing/2014/main" xmlns="" id="{13AC671C-E66F-43C5-A66A-C477339DD23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4976037" y="0"/>
            <a:ext cx="6858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xmlns="" id="{868EDD8F-3070-044C-83C0-C5DCFCC69EEB}"/>
              </a:ext>
            </a:extLst>
          </p:cNvPr>
          <p:cNvSpPr txBox="1"/>
          <p:nvPr/>
        </p:nvSpPr>
        <p:spPr>
          <a:xfrm>
            <a:off x="4401880" y="5358809"/>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3677050067"/>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L’obstacle médico-légal</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sz="4000" dirty="0" smtClean="0"/>
              <a:t>	Une </a:t>
            </a:r>
            <a:r>
              <a:rPr lang="fr-FR" sz="4000" dirty="0" smtClean="0"/>
              <a:t>fois l’obstacle coché, le médecin doit prévenir sans tarder les autorités (police, gendarmerie ou le procureur de la République par le biais de la permanence téléphonique du Parquet) et attendre leur arrivée. </a:t>
            </a:r>
            <a:endParaRPr lang="fr-FR" sz="4000" dirty="0" smtClean="0"/>
          </a:p>
          <a:p>
            <a:pPr>
              <a:buNone/>
            </a:pPr>
            <a:r>
              <a:rPr lang="fr-FR" sz="4000" dirty="0"/>
              <a:t>	</a:t>
            </a:r>
            <a:r>
              <a:rPr lang="fr-FR" sz="4000" dirty="0" smtClean="0"/>
              <a:t>Le </a:t>
            </a:r>
            <a:r>
              <a:rPr lang="fr-FR" sz="4000" dirty="0" smtClean="0"/>
              <a:t>procureur de la République va requérir un médecin légiste afin de procéder à la levée de doute par le biais d’une levée de corps sur le lieu de découverte du cadavre, d’un examen externe du corps après transport du corps dans un IML, et/ou d’une autopsie </a:t>
            </a:r>
            <a:r>
              <a:rPr lang="fr-FR" sz="4000" dirty="0" smtClean="0"/>
              <a:t>judiciaire.</a:t>
            </a:r>
          </a:p>
          <a:p>
            <a:pPr>
              <a:buNone/>
            </a:pPr>
            <a:r>
              <a:rPr lang="fr-FR" sz="4000" dirty="0"/>
              <a:t>	</a:t>
            </a:r>
            <a:r>
              <a:rPr lang="fr-FR" sz="4000" dirty="0" smtClean="0"/>
              <a:t>Tout </a:t>
            </a:r>
            <a:r>
              <a:rPr lang="fr-FR" sz="4000" dirty="0" smtClean="0"/>
              <a:t>obstacle médico-légal ne débouche pas nécessairement sur une autopsie, celle-ci étant décidée par le magistrat. Si celui-ci requiert une autopsie, la famille du défunt ne peut pas s’y opposer.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L’obstacle médico-légal</a:t>
            </a:r>
            <a:endParaRPr lang="fr-FR" dirty="0"/>
          </a:p>
        </p:txBody>
      </p:sp>
      <p:sp>
        <p:nvSpPr>
          <p:cNvPr id="3" name="Espace réservé du contenu 2"/>
          <p:cNvSpPr>
            <a:spLocks noGrp="1"/>
          </p:cNvSpPr>
          <p:nvPr>
            <p:ph idx="1"/>
          </p:nvPr>
        </p:nvSpPr>
        <p:spPr/>
        <p:txBody>
          <a:bodyPr/>
          <a:lstStyle/>
          <a:p>
            <a:pPr>
              <a:buNone/>
            </a:pPr>
            <a:r>
              <a:rPr lang="fr-FR" dirty="0" smtClean="0"/>
              <a:t>Indiquer l’obstacle médico-légal entraine la suspension de toutes les opérations funéraires. L’obstacle empêche également, dans un but de préservation des preuves, de présenter le corps aux proches du défunt, jusqu’à la restitution à la famille, par l’autorité judiciaire.  La famille ne peut donc pas organiser les obsèques tant que le corps ne lui a pas été rendu par la justice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solidFill>
                  <a:srgbClr val="0070C0"/>
                </a:solidFill>
              </a:rPr>
              <a:t>Transport du corps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L’inhumation ou la crémation doivent être effectuées dans les 6 jours après le décès.</a:t>
            </a:r>
          </a:p>
          <a:p>
            <a:pPr>
              <a:buNone/>
            </a:pPr>
            <a:endParaRPr lang="fr-FR" dirty="0" smtClean="0"/>
          </a:p>
          <a:p>
            <a:pPr>
              <a:buNone/>
            </a:pPr>
            <a:r>
              <a:rPr lang="fr-FR" dirty="0" smtClean="0"/>
              <a:t>Le transport d’un corps avant mise en bière peut se faire dans les 48 heures qui suivent le décès. Ce délai reste identique, qu’il y ait eu ou non des soins de conservation.</a:t>
            </a:r>
          </a:p>
          <a:p>
            <a:pPr>
              <a:buNone/>
            </a:pPr>
            <a:endParaRPr lang="fr-FR" dirty="0" smtClean="0"/>
          </a:p>
          <a:p>
            <a:pPr>
              <a:buNone/>
            </a:pPr>
            <a:r>
              <a:rPr lang="fr-FR" dirty="0" smtClean="0"/>
              <a:t>Le délai de transport du corps avant mise en bière peut être porté à 72 heures (au lieu de 48 ) si une maladie de Creutzfeldt-Jakob est suspectée et qu’une recherche des causes de la mort est menée.</a:t>
            </a:r>
            <a:br>
              <a:rPr lang="fr-FR" dirty="0" smtClean="0"/>
            </a:b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
            </a:r>
            <a:br>
              <a:rPr lang="fr-FR" b="1" u="sng" dirty="0" smtClean="0">
                <a:solidFill>
                  <a:srgbClr val="0070C0"/>
                </a:solidFill>
              </a:rPr>
            </a:br>
            <a:r>
              <a:rPr lang="fr-FR" b="1" u="sng" dirty="0" smtClean="0">
                <a:solidFill>
                  <a:srgbClr val="0070C0"/>
                </a:solidFill>
              </a:rPr>
              <a:t>Transport du corps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Le transport du corps après mise en bière ne peut être effectué en dehors de la commune de fermeture du cercueil que sous réserve d’une déclaration préalable auprès du maire de la commune de fermeture du cercueil.</a:t>
            </a:r>
            <a:br>
              <a:rPr lang="fr-FR" dirty="0" smtClean="0"/>
            </a:b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
            </a:r>
            <a:br>
              <a:rPr lang="fr-FR" b="1" u="sng" dirty="0" smtClean="0">
                <a:solidFill>
                  <a:srgbClr val="0070C0"/>
                </a:solidFill>
              </a:rPr>
            </a:br>
            <a:r>
              <a:rPr lang="fr-FR" b="1" u="sng" dirty="0" smtClean="0">
                <a:solidFill>
                  <a:srgbClr val="0070C0"/>
                </a:solidFill>
              </a:rPr>
              <a:t>Transport du corps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pPr>
              <a:buNone/>
            </a:pPr>
            <a:r>
              <a:rPr lang="fr-FR" dirty="0" smtClean="0"/>
              <a:t>Pour les rapatriements l’établissement d’un laissez-passer mortuaire est délivré par le préfet.</a:t>
            </a:r>
          </a:p>
          <a:p>
            <a:pPr>
              <a:buNone/>
            </a:pPr>
            <a:endParaRPr lang="fr-FR" dirty="0" smtClean="0"/>
          </a:p>
          <a:p>
            <a:pPr>
              <a:buNone/>
            </a:pPr>
            <a:r>
              <a:rPr lang="fr-FR" dirty="0" smtClean="0"/>
              <a:t>Même si aucune disposition réglementaire française ne l’exige, les préfectures, ainsi que certains pays, demandent également un certificat de non-contagion, établi par le médecin, ainsi qu’un certificat de non-épidémie, délivré par l’agence régionale de santé. </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t/>
            </a:r>
            <a:br>
              <a:rPr lang="fr-FR" b="1" u="sng" dirty="0" smtClean="0"/>
            </a:br>
            <a:r>
              <a:rPr lang="fr-FR" b="1" u="sng" dirty="0" smtClean="0">
                <a:solidFill>
                  <a:srgbClr val="0070C0"/>
                </a:solidFill>
              </a:rPr>
              <a:t>Mise en bière immédiate</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Certaines maladies transmissibles imposent la mise en bière du corps avant son transport, soit au domicile dans les plus brefs délais si le décès y est survenu, soit avant que le corps ne quitte l’établissement, si le décès a eu lieu dans un établissement de santé.</a:t>
            </a:r>
          </a:p>
          <a:p>
            <a:endParaRPr lang="fr-FR" dirty="0" smtClean="0"/>
          </a:p>
          <a:p>
            <a:pPr>
              <a:buNone/>
            </a:pPr>
            <a:r>
              <a:rPr lang="fr-FR" dirty="0" smtClean="0"/>
              <a:t>La mise en bière est effectuée soit en cercueil simple, soit en cercueil hermétique (avec système épurateur de gaz), le choix étant guidé par la pathologie motivant cette prise en charge. Il est ensuite procédé sans délai à la fermeture définitive du cercueil, qu’il soit simple ou hermétique.</a:t>
            </a:r>
            <a:br>
              <a:rPr lang="fr-FR" dirty="0" smtClean="0"/>
            </a:b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Mise en bière immédiate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L’obligation de mise en bière en </a:t>
            </a:r>
            <a:r>
              <a:rPr lang="fr-FR" u="sng" dirty="0" smtClean="0"/>
              <a:t>cercueil simple</a:t>
            </a:r>
            <a:r>
              <a:rPr lang="fr-FR" dirty="0" smtClean="0"/>
              <a:t> existe pour la rage, la tuberculose, toute maladie émergente transmissible (SRAS …) après avis HCSP</a:t>
            </a:r>
          </a:p>
          <a:p>
            <a:pPr>
              <a:buNone/>
            </a:pPr>
            <a:endParaRPr lang="fr-FR" dirty="0" smtClean="0"/>
          </a:p>
          <a:p>
            <a:pPr>
              <a:buNone/>
            </a:pPr>
            <a:r>
              <a:rPr lang="fr-FR" dirty="0" smtClean="0"/>
              <a:t>L’obligation de mise en bière en </a:t>
            </a:r>
            <a:r>
              <a:rPr lang="fr-FR" u="sng" dirty="0" smtClean="0"/>
              <a:t>cercueil hermétique</a:t>
            </a:r>
            <a:r>
              <a:rPr lang="fr-FR" dirty="0" smtClean="0"/>
              <a:t> doit se faire dans les cas d’</a:t>
            </a:r>
            <a:r>
              <a:rPr lang="fr-FR" dirty="0" err="1" smtClean="0"/>
              <a:t>orthopoxviroses</a:t>
            </a:r>
            <a:r>
              <a:rPr lang="fr-FR" dirty="0" smtClean="0"/>
              <a:t>, choléra, peste, charbon, fièvres hémorragiques virales graves et contagieuses </a:t>
            </a:r>
          </a:p>
          <a:p>
            <a:pPr>
              <a:buNone/>
            </a:pPr>
            <a:endParaRPr lang="fr-FR" dirty="0" smtClean="0"/>
          </a:p>
          <a:p>
            <a:pPr>
              <a:buNone/>
            </a:pPr>
            <a:r>
              <a:rPr lang="fr-FR" dirty="0" smtClean="0"/>
              <a:t>La mise en bière immédiate peut également être décidée par le maire dans un contexte d’urgence et sur avis d’un médecin en cas de risque sanitaire ou de décomposition rapide du corps </a:t>
            </a:r>
            <a:br>
              <a:rPr lang="fr-FR" dirty="0" smtClean="0"/>
            </a:br>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 Soins de conservation </a:t>
            </a:r>
            <a:endParaRPr lang="fr-FR" dirty="0">
              <a:solidFill>
                <a:srgbClr val="0070C0"/>
              </a:solidFill>
            </a:endParaRPr>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Ils ne peuvent être réalisés qu’à la demande de la famille et par un personnel diplômé. Ils peuvent être proscrits dans certains cas d’infections transmissibles. La liste de ces pathologies recouvre les infections justifiant une mise en bière immédiate, auxquelles il faut ajouter la maladie de Creutzfeldt- Jakob. Les soins de conservation sont exigés généralement pour les transferts aériens </a:t>
            </a:r>
          </a:p>
          <a:p>
            <a:pPr>
              <a:buNone/>
            </a:pPr>
            <a:r>
              <a:rPr lang="fr-FR" dirty="0" smtClean="0"/>
              <a:t/>
            </a:r>
            <a:br>
              <a:rPr lang="fr-FR" dirty="0" smtClean="0"/>
            </a:br>
            <a:r>
              <a:rPr lang="fr-FR" dirty="0" smtClean="0"/>
              <a:t>Les infections par le VIH et les hépatites B et C ne contre-indiquent plus les soins de conservation.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solidFill>
                  <a:srgbClr val="0070C0"/>
                </a:solidFill>
              </a:rPr>
              <a:t>Le don du corps à la science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Cette démarche personnelle consiste à donner son corps à un centre de don du corps, à des fins de recherche ou de formation. En pratique, le corps est donné à une faculté de médecine que la personne doit contacter de son vivant. Le don nécessite un consentement qui est révocable à tout moment, la famille du donneur ne peut pas s’y opposer après le décès.</a:t>
            </a:r>
            <a:br>
              <a:rPr lang="fr-FR" dirty="0" smtClean="0"/>
            </a:b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Le don du corps à la science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Le don du corps suppose la formulation d’une demande écrite, datée et signée de la main du donneur. L’établissement émet alors une carte de donateur que le donneur doit porter en permanence. Le don du corps suppose que le donneur soit majeur et </a:t>
            </a:r>
            <a:r>
              <a:rPr lang="fr-FR" dirty="0" err="1" smtClean="0"/>
              <a:t>capable.Le</a:t>
            </a:r>
            <a:r>
              <a:rPr lang="fr-FR" dirty="0" smtClean="0"/>
              <a:t> don est gratuit. Le transfert vers le centre de don le plus proche est gratuit. Le corps n’est pas rendu à la famille, seules les cendres peuvent l’être, si le défunt en a exprimé le souhait de son vivant.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solidFill>
                  <a:srgbClr val="0070C0"/>
                </a:solidFill>
              </a:rPr>
              <a:t>CERTIFICAT DE DECES</a:t>
            </a:r>
            <a:r>
              <a:rPr lang="fr-FR" dirty="0" smtClean="0"/>
              <a:t/>
            </a:r>
            <a:br>
              <a:rPr lang="fr-FR" dirty="0" smtClean="0"/>
            </a:b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357158" y="1600200"/>
            <a:ext cx="8329642" cy="4525963"/>
          </a:xfrm>
        </p:spPr>
        <p:txBody>
          <a:bodyPr>
            <a:normAutofit/>
          </a:bodyPr>
          <a:lstStyle/>
          <a:p>
            <a:pPr marL="514350" indent="-514350">
              <a:buFont typeface="+mj-lt"/>
              <a:buAutoNum type="arabicPeriod"/>
            </a:pPr>
            <a:r>
              <a:rPr lang="fr-FR" dirty="0" smtClean="0">
                <a:solidFill>
                  <a:srgbClr val="0070C0"/>
                </a:solidFill>
              </a:rPr>
              <a:t>Attester le caractère réel et constant du décès relève de la responsabilité médicale. Après ce constat, le médecin établit le certificat de décès qu’il date et signe</a:t>
            </a:r>
            <a:r>
              <a:rPr lang="fr-FR" dirty="0" smtClean="0"/>
              <a:t>. </a:t>
            </a:r>
          </a:p>
          <a:p>
            <a:pPr marL="514350" indent="-514350">
              <a:buFont typeface="+mj-lt"/>
              <a:buAutoNum type="arabicPeriod"/>
            </a:pPr>
            <a:r>
              <a:rPr lang="fr-FR" dirty="0" smtClean="0">
                <a:solidFill>
                  <a:srgbClr val="0070C0"/>
                </a:solidFill>
              </a:rPr>
              <a:t>Les versions papier et électronique du certificat de décès comportent toujours deux parties. </a:t>
            </a:r>
          </a:p>
          <a:p>
            <a:pPr>
              <a:buNone/>
            </a:pPr>
            <a:r>
              <a:rPr lang="fr-FR" b="1" dirty="0" smtClean="0"/>
              <a:t> </a:t>
            </a:r>
            <a:endParaRPr lang="fr-FR"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Le don du corps à la science</a:t>
            </a:r>
            <a:endParaRPr lang="fr-FR" dirty="0"/>
          </a:p>
        </p:txBody>
      </p:sp>
      <p:sp>
        <p:nvSpPr>
          <p:cNvPr id="3" name="Espace réservé du contenu 2"/>
          <p:cNvSpPr>
            <a:spLocks noGrp="1"/>
          </p:cNvSpPr>
          <p:nvPr>
            <p:ph idx="1"/>
          </p:nvPr>
        </p:nvSpPr>
        <p:spPr/>
        <p:txBody>
          <a:bodyPr/>
          <a:lstStyle/>
          <a:p>
            <a:endParaRPr lang="fr-FR" dirty="0" smtClean="0"/>
          </a:p>
          <a:p>
            <a:pPr>
              <a:buNone/>
            </a:pPr>
            <a:r>
              <a:rPr lang="fr-FR" dirty="0" smtClean="0"/>
              <a:t>Le don peut s’avérer irréalisable en cas de délai de transport supérieur à 48 heures, de décès infectieux, de mise en bière obligatoire, ou de non-présentation de la carte de donateur.</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96974"/>
          </a:xfrm>
        </p:spPr>
        <p:txBody>
          <a:bodyPr>
            <a:normAutofit fontScale="90000"/>
          </a:bodyPr>
          <a:lstStyle/>
          <a:p>
            <a:r>
              <a:rPr lang="fr-FR" b="1" u="sng" dirty="0" smtClean="0"/>
              <a:t/>
            </a:r>
            <a:br>
              <a:rPr lang="fr-FR" b="1" u="sng" dirty="0" smtClean="0"/>
            </a:br>
            <a:r>
              <a:rPr lang="fr-FR" b="1" u="sng" dirty="0" smtClean="0"/>
              <a:t/>
            </a:r>
            <a:br>
              <a:rPr lang="fr-FR" b="1" u="sng" dirty="0" smtClean="0"/>
            </a:br>
            <a:r>
              <a:rPr lang="fr-FR" b="1" u="sng" dirty="0" smtClean="0">
                <a:solidFill>
                  <a:srgbClr val="0070C0"/>
                </a:solidFill>
              </a:rPr>
              <a:t>Recherche de la cause du décès, prélèvement, autopsie médicale</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457200" y="1857364"/>
            <a:ext cx="8229600" cy="4268799"/>
          </a:xfrm>
        </p:spPr>
        <p:txBody>
          <a:bodyPr>
            <a:normAutofit fontScale="92500" lnSpcReduction="20000"/>
          </a:bodyPr>
          <a:lstStyle/>
          <a:p>
            <a:pPr>
              <a:buNone/>
            </a:pPr>
            <a:r>
              <a:rPr lang="fr-FR" dirty="0" smtClean="0"/>
              <a:t>La recherche des causes du décès s’entend en dehors de toute procédure judiciaire (hors contexte de mort suspecte ou violente).</a:t>
            </a:r>
          </a:p>
          <a:p>
            <a:pPr>
              <a:buNone/>
            </a:pPr>
            <a:endParaRPr lang="fr-FR" dirty="0" smtClean="0"/>
          </a:p>
          <a:p>
            <a:pPr>
              <a:buNone/>
            </a:pPr>
            <a:r>
              <a:rPr lang="fr-FR" u="sng" dirty="0" smtClean="0"/>
              <a:t>L’autopsie médicale</a:t>
            </a:r>
            <a:r>
              <a:rPr lang="fr-FR" dirty="0" smtClean="0"/>
              <a:t> est réalisée à la demande d’un médecin en milieu hospitalier (parfois sollicité par la famille du défunt) et a pour but d’établir les causes du décès. Elle a pour objectif l’optimisation des pratiques médicales et la veille sanitaire.</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Recherche de la cause du décès, prélèvement, autopsie médicale</a:t>
            </a:r>
            <a:endParaRPr lang="fr-FR" dirty="0"/>
          </a:p>
        </p:txBody>
      </p:sp>
      <p:sp>
        <p:nvSpPr>
          <p:cNvPr id="3" name="Espace réservé du contenu 2"/>
          <p:cNvSpPr>
            <a:spLocks noGrp="1"/>
          </p:cNvSpPr>
          <p:nvPr>
            <p:ph idx="1"/>
          </p:nvPr>
        </p:nvSpPr>
        <p:spPr/>
        <p:txBody>
          <a:bodyPr/>
          <a:lstStyle/>
          <a:p>
            <a:pPr>
              <a:buNone/>
            </a:pPr>
            <a:r>
              <a:rPr lang="fr-FR" dirty="0" smtClean="0"/>
              <a:t>Elle ne peut être réalisée qu’après avoir vérifié que la personne n’avait pas fait connaître son opposition de son vivant ou demandé son inscription au registre national des </a:t>
            </a:r>
            <a:r>
              <a:rPr lang="fr-FR" dirty="0" err="1" smtClean="0"/>
              <a:t>refus.Une</a:t>
            </a:r>
            <a:r>
              <a:rPr lang="fr-FR" dirty="0" smtClean="0"/>
              <a:t> fois les conclusions de l’autopsie et de l’analyse des prélèvements notifiées au médecin demandeur, celui-ci doit en informer la famille.</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Recherche de la cause du décès, prélèvement, autopsie médicale</a:t>
            </a:r>
            <a:endParaRPr lang="fr-FR" dirty="0"/>
          </a:p>
        </p:txBody>
      </p:sp>
      <p:sp>
        <p:nvSpPr>
          <p:cNvPr id="3" name="Espace réservé du contenu 2"/>
          <p:cNvSpPr>
            <a:spLocks noGrp="1"/>
          </p:cNvSpPr>
          <p:nvPr>
            <p:ph idx="1"/>
          </p:nvPr>
        </p:nvSpPr>
        <p:spPr/>
        <p:txBody>
          <a:bodyPr/>
          <a:lstStyle/>
          <a:p>
            <a:pPr>
              <a:buNone/>
            </a:pPr>
            <a:r>
              <a:rPr lang="fr-FR" dirty="0" smtClean="0"/>
              <a:t>Les frais liés à la réalisation d’une autopsie médicale doivent être intégralement pris en charge par l’établissement dans lequel elle est réalisée, y compris les frais de transport aller et retour du lieu de décès à l’établissement de santé. Ils ne sont pas pris en charge par la Sécurité sociale ni dans le cadre des missions d’intérêt général. </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Recherche de la cause du décès, prélèvement, autopsie médicale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La réalisation d’une recherche des causes de la mort apparaît donc complexe à mettre en œuvre dans le cadre d’un décès qui surviendrait en dehors d’un établissement de soins et sans nécessité impérieuse de santé publique.</a:t>
            </a:r>
          </a:p>
          <a:p>
            <a:pPr>
              <a:buNone/>
            </a:pPr>
            <a:r>
              <a:rPr lang="fr-FR" dirty="0" smtClean="0"/>
              <a:t/>
            </a:r>
            <a:br>
              <a:rPr lang="fr-FR" dirty="0" smtClean="0"/>
            </a:br>
            <a:r>
              <a:rPr lang="fr-FR" u="sng" dirty="0" smtClean="0"/>
              <a:t>L’autopsie scientifique</a:t>
            </a:r>
            <a:r>
              <a:rPr lang="fr-FR" dirty="0" smtClean="0"/>
              <a:t> est réalisée si le patient avait donné son accord, de son vivant, pour être intégré à un protocole impliquant la réalisation de prélèvements post-mortem.</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solidFill>
                  <a:srgbClr val="0070C0"/>
                </a:solidFill>
              </a:rPr>
              <a:t>Prothèse fonctionnant au moyen d’une pile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L’explantation d’une prothèse fonctionnant au moyen d’une pile (contenant du lithium) est obligatoire avant la mise en bière, que ce soit avant une crémation (risque d’explosion) ou une inhumation (risque de pollution des sols). Cette explantation peut être réalisée par un médecin ou un thanatopracteur, la récupération du matériel doit être attestée.</a:t>
            </a:r>
          </a:p>
          <a:p>
            <a:r>
              <a:rPr lang="fr-FR" dirty="0" smtClean="0"/>
              <a:t> Le dispositif Micra intracardiaque, qui ne pourrait être explanté qu’après thoracotomie, bénéficie d’une dérogation et peut rester implanté.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solidFill>
                  <a:srgbClr val="0070C0"/>
                </a:solidFill>
              </a:rPr>
              <a:t>VOLET MEDICAL</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a:buNone/>
            </a:pPr>
            <a:r>
              <a:rPr lang="fr-FR" dirty="0" smtClean="0"/>
              <a:t>Ce volet qui constitue la partie inférieure du certificat restera confidentiel, car replié sur lui-même et collé, il ne permettra pas l’accès aux informations médicales</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VOLET MEDICAL</a:t>
            </a:r>
            <a:endParaRPr lang="fr-FR" dirty="0"/>
          </a:p>
        </p:txBody>
      </p:sp>
      <p:sp>
        <p:nvSpPr>
          <p:cNvPr id="3" name="Espace réservé du contenu 2"/>
          <p:cNvSpPr>
            <a:spLocks noGrp="1"/>
          </p:cNvSpPr>
          <p:nvPr>
            <p:ph idx="1"/>
          </p:nvPr>
        </p:nvSpPr>
        <p:spPr/>
        <p:txBody>
          <a:bodyPr/>
          <a:lstStyle/>
          <a:p>
            <a:pPr>
              <a:buNone/>
            </a:pPr>
            <a:r>
              <a:rPr lang="fr-FR" b="1" u="sng" dirty="0" smtClean="0">
                <a:solidFill>
                  <a:srgbClr val="0070C0"/>
                </a:solidFill>
              </a:rPr>
              <a:t>Informations relatives au défunt</a:t>
            </a:r>
          </a:p>
          <a:p>
            <a:pPr>
              <a:buNone/>
            </a:pPr>
            <a:endParaRPr lang="fr-FR" b="1" u="sng" dirty="0" smtClean="0">
              <a:solidFill>
                <a:srgbClr val="0070C0"/>
              </a:solidFill>
            </a:endParaRPr>
          </a:p>
          <a:p>
            <a:pPr>
              <a:buNone/>
            </a:pPr>
            <a:r>
              <a:rPr lang="fr-FR" dirty="0" smtClean="0"/>
              <a:t>Cette partie renseigne la commune de décès, la commune de domicile du défunt, les dates de naissance et de décès, le sexe. Pour la date du décès il faut indiquer s’il s’agit de la date réelle, ou de la date constatée.</a:t>
            </a:r>
            <a:r>
              <a:rPr lang="fr-FR" dirty="0" smtClean="0">
                <a:solidFill>
                  <a:srgbClr val="0070C0"/>
                </a:solidFill>
              </a:rPr>
              <a:t> </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VOLET MEDICAL</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u="sng" dirty="0" smtClean="0">
                <a:solidFill>
                  <a:srgbClr val="0070C0"/>
                </a:solidFill>
              </a:rPr>
              <a:t>Causes du décès </a:t>
            </a:r>
            <a:endParaRPr lang="fr-FR" dirty="0" smtClean="0">
              <a:solidFill>
                <a:srgbClr val="0070C0"/>
              </a:solidFill>
            </a:endParaRPr>
          </a:p>
          <a:p>
            <a:pPr>
              <a:buNone/>
            </a:pPr>
            <a:r>
              <a:rPr lang="fr-FR" dirty="0" smtClean="0"/>
              <a:t>Il faut indiquer la maladie, le traumatisme, l’intoxication ou la complication ayant entrainé le décès et non le mécanisme de décès (comme syncope, arrêt cardiaque) en démarche descendante vers la cause initiale. </a:t>
            </a:r>
          </a:p>
          <a:p>
            <a:pPr>
              <a:buNone/>
            </a:pPr>
            <a:endParaRPr lang="fr-FR" dirty="0" smtClean="0"/>
          </a:p>
          <a:p>
            <a:pPr>
              <a:buNone/>
            </a:pPr>
            <a:r>
              <a:rPr lang="fr-FR" dirty="0" smtClean="0"/>
              <a:t>Il faut également indiquer si d’autres états morbides ou physiologiques (grossesse) ont contribué au décès.</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VOLET MEDICAL</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u="sng" dirty="0" smtClean="0">
                <a:solidFill>
                  <a:srgbClr val="0070C0"/>
                </a:solidFill>
              </a:rPr>
              <a:t>Informations complémentaires</a:t>
            </a:r>
            <a:r>
              <a:rPr lang="fr-FR" dirty="0" smtClean="0">
                <a:solidFill>
                  <a:srgbClr val="0070C0"/>
                </a:solidFill>
              </a:rPr>
              <a:t/>
            </a:r>
            <a:br>
              <a:rPr lang="fr-FR" dirty="0" smtClean="0">
                <a:solidFill>
                  <a:srgbClr val="0070C0"/>
                </a:solidFill>
              </a:rPr>
            </a:br>
            <a:endParaRPr lang="fr-FR" dirty="0" smtClean="0">
              <a:solidFill>
                <a:srgbClr val="0070C0"/>
              </a:solidFill>
            </a:endParaRPr>
          </a:p>
          <a:p>
            <a:pPr>
              <a:buNone/>
            </a:pPr>
            <a:r>
              <a:rPr lang="fr-FR" dirty="0" smtClean="0"/>
              <a:t>Le lieu du décès est à préciser (domicile, voie publique, établissement de santé, établissement pénitentiaire).Il faut indiquer si la mort est survenue subitement, donner les circonstances apparentes (mort naturelle, accident, suicide, atteinte à la vie d’autrui, faits de guerre, complications de soins, investigations en cours, indéterminé).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solidFill>
                  <a:srgbClr val="0070C0"/>
                </a:solidFill>
              </a:rPr>
              <a:t>VOLET ADMINISTRATIF (partie supérieure)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endParaRPr lang="fr-FR" dirty="0" smtClean="0"/>
          </a:p>
          <a:p>
            <a:pPr marL="514350" indent="-514350">
              <a:buNone/>
            </a:pPr>
            <a:r>
              <a:rPr lang="fr-FR" dirty="0" smtClean="0"/>
              <a:t>Ce volet comporte le nom du médecin certifiant le décès, et les date et heure du décès. Les date et heure à renseigner peuvent être réelles ou estimées (date et heure de </a:t>
            </a:r>
            <a:r>
              <a:rPr lang="fr-FR" i="1" dirty="0" smtClean="0"/>
              <a:t>découverte</a:t>
            </a:r>
            <a:r>
              <a:rPr lang="fr-FR" dirty="0" smtClean="0"/>
              <a:t> du corps à défaut).</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VOLET MEDICAL</a:t>
            </a:r>
            <a:endParaRPr lang="fr-FR" dirty="0"/>
          </a:p>
        </p:txBody>
      </p:sp>
      <p:sp>
        <p:nvSpPr>
          <p:cNvPr id="3" name="Espace réservé du contenu 2"/>
          <p:cNvSpPr>
            <a:spLocks noGrp="1"/>
          </p:cNvSpPr>
          <p:nvPr>
            <p:ph idx="1"/>
          </p:nvPr>
        </p:nvSpPr>
        <p:spPr/>
        <p:txBody>
          <a:bodyPr>
            <a:normAutofit fontScale="77500" lnSpcReduction="20000"/>
          </a:bodyPr>
          <a:lstStyle/>
          <a:p>
            <a:r>
              <a:rPr lang="fr-FR" b="1" u="sng" dirty="0" smtClean="0">
                <a:solidFill>
                  <a:srgbClr val="0070C0"/>
                </a:solidFill>
              </a:rPr>
              <a:t>Informations complémentaires</a:t>
            </a:r>
            <a:r>
              <a:rPr lang="fr-FR" dirty="0" smtClean="0">
                <a:solidFill>
                  <a:srgbClr val="0070C0"/>
                </a:solidFill>
              </a:rPr>
              <a:t/>
            </a:r>
            <a:br>
              <a:rPr lang="fr-FR" dirty="0" smtClean="0">
                <a:solidFill>
                  <a:srgbClr val="0070C0"/>
                </a:solidFill>
              </a:rPr>
            </a:br>
            <a:endParaRPr lang="fr-FR" dirty="0" smtClean="0">
              <a:solidFill>
                <a:srgbClr val="0070C0"/>
              </a:solidFill>
            </a:endParaRPr>
          </a:p>
          <a:p>
            <a:r>
              <a:rPr lang="fr-FR" dirty="0" smtClean="0"/>
              <a:t>Il faut cocher si une grossesse était en cours au moment du décès, si le décès survient moins de 42 jours après la fin de la grossesse ou entre 42 jours et 1 an et si la grossesse a contribué au décès (une case « ne sait pas » est prévue).</a:t>
            </a:r>
            <a:br>
              <a:rPr lang="fr-FR" dirty="0" smtClean="0"/>
            </a:br>
            <a:r>
              <a:rPr lang="fr-FR" dirty="0" smtClean="0"/>
              <a:t>Il faut également indiquer si le décès est survenu lors d’une activité professionnelle. </a:t>
            </a:r>
          </a:p>
          <a:p>
            <a:endParaRPr lang="fr-FR" dirty="0" smtClean="0"/>
          </a:p>
          <a:p>
            <a:r>
              <a:rPr lang="fr-FR" dirty="0" smtClean="0"/>
              <a:t>Il faut renseigner une recherche des causes du décès a été demandée, qu’elle soit médicale ou judiciaire (ou médico-légale). </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VOLET MEDICAL</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u="sng" dirty="0" smtClean="0">
                <a:solidFill>
                  <a:srgbClr val="0070C0"/>
                </a:solidFill>
              </a:rPr>
              <a:t>Informations complémentaires</a:t>
            </a:r>
          </a:p>
          <a:p>
            <a:pPr>
              <a:buNone/>
            </a:pPr>
            <a:endParaRPr lang="fr-FR" b="1" u="sng" dirty="0" smtClean="0">
              <a:solidFill>
                <a:srgbClr val="0070C0"/>
              </a:solidFill>
            </a:endParaRPr>
          </a:p>
          <a:p>
            <a:pPr>
              <a:buNone/>
            </a:pPr>
            <a:r>
              <a:rPr lang="fr-FR" dirty="0" smtClean="0"/>
              <a:t>Concernant le certificat de décès néonatal, il faut donner des informations relatives à l’enfant (poids de naissance, score d’</a:t>
            </a:r>
            <a:r>
              <a:rPr lang="fr-FR" dirty="0" err="1" smtClean="0"/>
              <a:t>Apgar</a:t>
            </a:r>
            <a:r>
              <a:rPr lang="fr-FR" dirty="0" smtClean="0"/>
              <a:t> à une minute et âge gestationnel en nombre de semaines révolues en prenant la meilleure estimation connue) à l’accouchement, ainsi que des informations anonymes relatives à la mère et au père.</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VOLET MEDICAL</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b="1" u="sng" dirty="0" smtClean="0">
                <a:solidFill>
                  <a:srgbClr val="0070C0"/>
                </a:solidFill>
              </a:rPr>
              <a:t>Informations complémentaires</a:t>
            </a:r>
          </a:p>
          <a:p>
            <a:pPr>
              <a:buNone/>
            </a:pPr>
            <a:r>
              <a:rPr lang="fr-FR" dirty="0" smtClean="0"/>
              <a:t>Les causes du décès sont à indiquer en distinguant les causes fœtales ou néonatales (par exemple des anomalies congénitales, une prématurité ou une post-maturité), des causes obstétricales ou maternelles (par exemple des anomalies du cordon, des complications de l’accouchement).</a:t>
            </a:r>
          </a:p>
          <a:p>
            <a:pPr>
              <a:buNone/>
            </a:pPr>
            <a:endParaRPr lang="fr-FR" dirty="0" smtClean="0"/>
          </a:p>
          <a:p>
            <a:pPr>
              <a:buNone/>
            </a:pPr>
            <a:r>
              <a:rPr lang="fr-FR" dirty="0" smtClean="0"/>
              <a:t>Des informations relatives au lieu du décès, à ses circonstances apparentes et à la recherche des causes du décès sont à indiquer. Il y a également une rubrique permettant de préciser s’il s’agit d’une mort inattendue du nourrisson. </a:t>
            </a:r>
          </a:p>
          <a:p>
            <a:endParaRPr lang="fr-FR" b="1" u="sng" dirty="0" smtClean="0">
              <a:solidFill>
                <a:srgbClr val="0070C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
            </a:r>
            <a:br>
              <a:rPr lang="fr-FR" b="1" u="sng" dirty="0" smtClean="0">
                <a:solidFill>
                  <a:srgbClr val="0070C0"/>
                </a:solidFill>
              </a:rPr>
            </a:br>
            <a:r>
              <a:rPr lang="fr-FR" b="1" u="sng" dirty="0" smtClean="0">
                <a:solidFill>
                  <a:srgbClr val="0070C0"/>
                </a:solidFill>
              </a:rPr>
              <a:t>Certificat électronique</a:t>
            </a:r>
            <a:r>
              <a:rPr lang="fr-FR" dirty="0" smtClean="0">
                <a:solidFill>
                  <a:srgbClr val="0070C0"/>
                </a:solidFill>
              </a:rPr>
              <a:t/>
            </a:r>
            <a:br>
              <a:rPr lang="fr-FR" dirty="0" smtClean="0">
                <a:solidFill>
                  <a:srgbClr val="0070C0"/>
                </a:solidFill>
              </a:rPr>
            </a:br>
            <a:endParaRPr lang="fr-FR" dirty="0">
              <a:solidFill>
                <a:srgbClr val="0070C0"/>
              </a:solidFill>
            </a:endParaRPr>
          </a:p>
        </p:txBody>
      </p:sp>
      <p:sp>
        <p:nvSpPr>
          <p:cNvPr id="3" name="Espace réservé du contenu 2"/>
          <p:cNvSpPr>
            <a:spLocks noGrp="1"/>
          </p:cNvSpPr>
          <p:nvPr>
            <p:ph idx="1"/>
          </p:nvPr>
        </p:nvSpPr>
        <p:spPr/>
        <p:txBody>
          <a:bodyPr/>
          <a:lstStyle/>
          <a:p>
            <a:endParaRPr lang="fr-FR" dirty="0" smtClean="0"/>
          </a:p>
          <a:p>
            <a:pPr>
              <a:buNone/>
            </a:pPr>
            <a:r>
              <a:rPr lang="fr-FR" dirty="0" smtClean="0"/>
              <a:t>L’application </a:t>
            </a:r>
            <a:r>
              <a:rPr lang="fr-FR" dirty="0" err="1" smtClean="0"/>
              <a:t>CertDc</a:t>
            </a:r>
            <a:r>
              <a:rPr lang="fr-FR" dirty="0" smtClean="0"/>
              <a:t> permet aux médecins de saisir en ligne un certificat de décès et de transmettre immédiatement le volet médical auprès des services en charge de l’analyse des causes de décès. Il existe également une application pour mobile disponible. Une aide à la rédaction est disponible</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Certificat électronique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L’utilisation de la version électronique est assez intuitive. La trame du certificat (classique ou néonatal) s’adapte en fonction de la date de naissance indiquée. Les données d’état civil permettent un remplissage automatique de certaines informations (obstacle médico-légal automatiquement renseigné en cas d’identité inconnue, rubrique sur l’état de grossesse grisée si la personne décédée est un homme ou une femme âgée…).</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Certificat électronique</a:t>
            </a:r>
            <a:endParaRPr lang="fr-FR" dirty="0"/>
          </a:p>
        </p:txBody>
      </p:sp>
      <p:sp>
        <p:nvSpPr>
          <p:cNvPr id="3" name="Espace réservé du contenu 2"/>
          <p:cNvSpPr>
            <a:spLocks noGrp="1"/>
          </p:cNvSpPr>
          <p:nvPr>
            <p:ph idx="1"/>
          </p:nvPr>
        </p:nvSpPr>
        <p:spPr/>
        <p:txBody>
          <a:bodyPr/>
          <a:lstStyle/>
          <a:p>
            <a:pPr>
              <a:buNone/>
            </a:pPr>
            <a:r>
              <a:rPr lang="fr-FR" dirty="0" smtClean="0"/>
              <a:t>Les informations funéraires se remplissent automatiquement au fur et à mesure de la rédaction du certificat (par exemple, si la case obstacle médico-légal est cochée, les obstacles aux autres opérations funéraires sont automatiquement cochés, l’obligation de mise en bière immédiate entraîne automatiquement un obstacle au don du corps et aux soins de conservation). </a:t>
            </a:r>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Certificat électronique</a:t>
            </a:r>
            <a:endParaRPr lang="fr-FR" dirty="0"/>
          </a:p>
        </p:txBody>
      </p:sp>
      <p:sp>
        <p:nvSpPr>
          <p:cNvPr id="3" name="Espace réservé du contenu 2"/>
          <p:cNvSpPr>
            <a:spLocks noGrp="1"/>
          </p:cNvSpPr>
          <p:nvPr>
            <p:ph idx="1"/>
          </p:nvPr>
        </p:nvSpPr>
        <p:spPr/>
        <p:txBody>
          <a:bodyPr>
            <a:normAutofit fontScale="85000" lnSpcReduction="10000"/>
          </a:bodyPr>
          <a:lstStyle/>
          <a:p>
            <a:endParaRPr lang="fr-FR" dirty="0" smtClean="0"/>
          </a:p>
          <a:p>
            <a:pPr>
              <a:buNone/>
            </a:pPr>
            <a:r>
              <a:rPr lang="fr-FR" dirty="0" smtClean="0"/>
              <a:t>Le support électronique permet de contrôler la cohérence entre les volets administratif et  médical.  Ainsi, si l’on sélectionne la case « suicide » ou « atteinte à la vie d’autrui », sans cocher d’obstacle médico-légal, l’incompatibilité entre les deux volets est immédiatement signalée. Quand le certificat est rempli, une page récapitulative des informations renseignées apparaît, ainsi que les incompatibilités, ou les rubriques non renseignées. Cette page permet une relecture avant validation.</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Certificat électronique</a:t>
            </a:r>
            <a:endParaRPr lang="fr-FR" dirty="0"/>
          </a:p>
        </p:txBody>
      </p:sp>
      <p:sp>
        <p:nvSpPr>
          <p:cNvPr id="3" name="Espace réservé du contenu 2"/>
          <p:cNvSpPr>
            <a:spLocks noGrp="1"/>
          </p:cNvSpPr>
          <p:nvPr>
            <p:ph idx="1"/>
          </p:nvPr>
        </p:nvSpPr>
        <p:spPr/>
        <p:txBody>
          <a:bodyPr>
            <a:normAutofit fontScale="92500" lnSpcReduction="20000"/>
          </a:bodyPr>
          <a:lstStyle/>
          <a:p>
            <a:endParaRPr lang="fr-FR" dirty="0" smtClean="0"/>
          </a:p>
          <a:p>
            <a:pPr>
              <a:buNone/>
            </a:pPr>
            <a:r>
              <a:rPr lang="fr-FR" dirty="0" smtClean="0"/>
              <a:t>Une fois le certificat validé, le volet médical est automatiquement transmis au </a:t>
            </a:r>
            <a:r>
              <a:rPr lang="fr-FR" dirty="0" err="1" smtClean="0"/>
              <a:t>CépiDc</a:t>
            </a:r>
            <a:r>
              <a:rPr lang="fr-FR" dirty="0" smtClean="0"/>
              <a:t>. Il est encore modifiable par le médecin qui l’a rédigé dans les 96 heures suivant la validation. Ceci permet de pouvoir corriger le certificat ou d’ajouter des résultats d’analyses biologiques ou d’imagerie.  Toute modification entraîne une transmission de la version réactualisée du volet au </a:t>
            </a:r>
            <a:r>
              <a:rPr lang="fr-FR" dirty="0" err="1" smtClean="0"/>
              <a:t>CépiDc</a:t>
            </a:r>
            <a:r>
              <a:rPr lang="fr-FR" dirty="0" smtClean="0"/>
              <a:t>.</a:t>
            </a:r>
            <a:br>
              <a:rPr lang="fr-FR" dirty="0" smtClean="0"/>
            </a:b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Certificat électronique</a:t>
            </a:r>
            <a:endParaRPr lang="fr-FR" dirty="0"/>
          </a:p>
        </p:txBody>
      </p:sp>
      <p:sp>
        <p:nvSpPr>
          <p:cNvPr id="3" name="Espace réservé du contenu 2"/>
          <p:cNvSpPr>
            <a:spLocks noGrp="1"/>
          </p:cNvSpPr>
          <p:nvPr>
            <p:ph idx="1"/>
          </p:nvPr>
        </p:nvSpPr>
        <p:spPr/>
        <p:txBody>
          <a:bodyPr>
            <a:normAutofit fontScale="92500"/>
          </a:bodyPr>
          <a:lstStyle/>
          <a:p>
            <a:endParaRPr lang="fr-FR" dirty="0" smtClean="0"/>
          </a:p>
          <a:p>
            <a:pPr>
              <a:buNone/>
            </a:pPr>
            <a:r>
              <a:rPr lang="fr-FR" dirty="0" smtClean="0"/>
              <a:t>L’édition de documents complémentaires au certificat, à l’aide des informations renseignées dans celui-ci est possible (procès-verbal de constat de mort, demande d’interrogation du registre national des refus, demande d’autopsie ou de prélèvements, information préalable des familles et recherche de l’absence d’opposition).</a:t>
            </a:r>
            <a:br>
              <a:rPr lang="fr-FR" dirty="0" smtClean="0"/>
            </a:b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Certificat électronique</a:t>
            </a:r>
            <a:endParaRPr lang="fr-FR" dirty="0"/>
          </a:p>
        </p:txBody>
      </p:sp>
      <p:sp>
        <p:nvSpPr>
          <p:cNvPr id="3" name="Espace réservé du contenu 2"/>
          <p:cNvSpPr>
            <a:spLocks noGrp="1"/>
          </p:cNvSpPr>
          <p:nvPr>
            <p:ph idx="1"/>
          </p:nvPr>
        </p:nvSpPr>
        <p:spPr/>
        <p:txBody>
          <a:bodyPr>
            <a:normAutofit fontScale="85000" lnSpcReduction="10000"/>
          </a:bodyPr>
          <a:lstStyle/>
          <a:p>
            <a:endParaRPr lang="fr-FR" dirty="0" smtClean="0"/>
          </a:p>
          <a:p>
            <a:pPr>
              <a:buNone/>
            </a:pPr>
            <a:r>
              <a:rPr lang="fr-FR" dirty="0" smtClean="0"/>
              <a:t>La transmission informatisée de la partie administrative du certificat directement à l’état civil de la mairie, aux opérateurs funéraires et aux officiers de police judiciaire en cas d’obstacle médico-légal est possible dans certaines villes. Dans l’attente d’un déploiement plus large, il est encore nécessaire d’imprimer en quatre exemplaires le volet administratif dans les autres communes. Le certificat en cours de rédaction est sauvegardé tout au long de la saisie. Le portail destiné aux opérateurs funéraires est actif. </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VOLET ADMINISTRATIF (partie supérieure</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b="1" u="sng" dirty="0" smtClean="0">
                <a:solidFill>
                  <a:srgbClr val="0070C0"/>
                </a:solidFill>
              </a:rPr>
              <a:t>Informations d’état civil</a:t>
            </a:r>
            <a:r>
              <a:rPr lang="fr-FR" b="1" dirty="0" smtClean="0"/>
              <a:t> </a:t>
            </a:r>
          </a:p>
          <a:p>
            <a:pPr>
              <a:buNone/>
            </a:pPr>
            <a:endParaRPr lang="fr-FR" dirty="0" smtClean="0"/>
          </a:p>
          <a:p>
            <a:pPr>
              <a:buNone/>
            </a:pPr>
            <a:r>
              <a:rPr lang="fr-FR" dirty="0" smtClean="0"/>
              <a:t>La partie supérieure du certificat est nominative et comporte les informations d’état civil du défunt (nom, nom de jeune fille, prénoms, date de naissance, sexe, domicile) doivent être remplies en orthographiant correctement les noms et prénoms pour éviter ultérieurement des désagréments administratifs aux familles.</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VOLET ADMINISTRATIF (partie supérieure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u="sng" dirty="0" smtClean="0">
                <a:solidFill>
                  <a:srgbClr val="0070C0"/>
                </a:solidFill>
              </a:rPr>
              <a:t>Informations funéraires</a:t>
            </a:r>
            <a:r>
              <a:rPr lang="fr-FR" dirty="0" smtClean="0"/>
              <a:t> </a:t>
            </a:r>
          </a:p>
          <a:p>
            <a:pPr>
              <a:buNone/>
            </a:pPr>
            <a:endParaRPr lang="fr-FR" dirty="0" smtClean="0"/>
          </a:p>
          <a:p>
            <a:pPr>
              <a:buNone/>
            </a:pPr>
            <a:r>
              <a:rPr lang="fr-FR" dirty="0" smtClean="0"/>
              <a:t>Les informations funéraires vont interroger l’existence ou non d’un obstacle médico-légal, l’obligation de mise en bière immédiate, les soins de conservation, le don du corps à la science, recherche de la cause du décès, prélèvement, autopsie médicale, prothèse fonctionnant au moyen d’une pile et d’éventuels liens entre ces différents items.</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solidFill>
                  <a:srgbClr val="0070C0"/>
                </a:solidFill>
              </a:rPr>
              <a:t>L’obstacle médico-légal</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Le caractère suspect d’un décès s’apprécie au cas par cas. L’obstacle médico-légal doit être coché à chaque fois que le médecin qui constate le décès estime qu’il faut aller plus loin dans les investigations. </a:t>
            </a:r>
          </a:p>
          <a:p>
            <a:pPr>
              <a:buNone/>
            </a:pPr>
            <a:endParaRPr lang="fr-FR" dirty="0" smtClean="0"/>
          </a:p>
          <a:p>
            <a:pPr>
              <a:buNone/>
            </a:pPr>
            <a:r>
              <a:rPr lang="fr-FR" dirty="0" smtClean="0"/>
              <a:t>La case « obstacle médico-légal » est à cocher lorsque le décès est lié à l’intervention </a:t>
            </a:r>
            <a:r>
              <a:rPr lang="fr-FR" i="1" dirty="0" smtClean="0"/>
              <a:t>directe</a:t>
            </a:r>
            <a:r>
              <a:rPr lang="fr-FR" dirty="0" smtClean="0"/>
              <a:t> d’un tiers ou lorsque le corps, non identifié (qu’il soit identifiable ou pas), ne permet pas la rédaction complète du certificat.</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L’obstacle médico-légal</a:t>
            </a:r>
            <a:endParaRPr lang="fr-FR" dirty="0"/>
          </a:p>
        </p:txBody>
      </p:sp>
      <p:sp>
        <p:nvSpPr>
          <p:cNvPr id="3" name="Espace réservé du contenu 2"/>
          <p:cNvSpPr>
            <a:spLocks noGrp="1"/>
          </p:cNvSpPr>
          <p:nvPr>
            <p:ph idx="1"/>
          </p:nvPr>
        </p:nvSpPr>
        <p:spPr/>
        <p:txBody>
          <a:bodyPr/>
          <a:lstStyle/>
          <a:p>
            <a:pPr>
              <a:buNone/>
            </a:pPr>
            <a:r>
              <a:rPr lang="fr-FR" dirty="0" smtClean="0"/>
              <a:t>Un décès de cause inexpliquée, sans lésion apparente, peut être également une indication si elle survient de manière inattendue (hors contexte MIN). Chaque situation devant être appréciée au cas par cas, on pourra cocher l’obstacle en cas de décès où un tiers est potentiellement impliqué (accident de la voie publique, accident du travail, surdose en produits stupéfiants,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L’obstacle médico-légal</a:t>
            </a:r>
            <a:endParaRPr lang="fr-FR" dirty="0"/>
          </a:p>
        </p:txBody>
      </p:sp>
      <p:sp>
        <p:nvSpPr>
          <p:cNvPr id="3" name="Espace réservé du contenu 2"/>
          <p:cNvSpPr>
            <a:spLocks noGrp="1"/>
          </p:cNvSpPr>
          <p:nvPr>
            <p:ph idx="1"/>
          </p:nvPr>
        </p:nvSpPr>
        <p:spPr/>
        <p:txBody>
          <a:bodyPr/>
          <a:lstStyle/>
          <a:p>
            <a:pPr>
              <a:buNone/>
            </a:pPr>
            <a:r>
              <a:rPr lang="fr-FR" dirty="0" smtClean="0"/>
              <a:t>Une mort violente, un suicide sont également des indications en fonction du contexte</a:t>
            </a:r>
            <a:r>
              <a:rPr lang="fr-FR" dirty="0" smtClean="0"/>
              <a:t>. Le </a:t>
            </a:r>
            <a:r>
              <a:rPr lang="fr-FR" dirty="0" smtClean="0"/>
              <a:t>médecin qui constate le décès n’a pas vocation à réaliser une expertise médico-légale. Il doit simplement faire part, en cochant l’obstacle, du caractère suspect du décès. Il est nécessaire de bien remplir l’ensemble du certificat de décès même si l’obstacle médico-légal est coché.</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L’obstacle médico-légal</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Il </a:t>
            </a:r>
            <a:r>
              <a:rPr lang="fr-FR" dirty="0" smtClean="0"/>
              <a:t>appartient au seul médecin de juger de la pertinence de cocher cet obstacle sans se laisser influencer. Les éléments tangibles à l’examen du cadavre auront pour objectif de repérer les lésions de défense ou d’empoignade (suggérant une lutte préalable au décès), un délai post-mortem incompatible avec les commémoratifs (interprétation de la température et de la rigidité) ou la présence de lividités paradoxales faisant évoquer un déplacement de cadavre. </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1821</Words>
  <Application>Microsoft Office PowerPoint</Application>
  <PresentationFormat>Affichage à l'écran (4:3)</PresentationFormat>
  <Paragraphs>130</Paragraphs>
  <Slides>39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39</vt:i4>
      </vt:variant>
    </vt:vector>
  </HeadingPairs>
  <TitlesOfParts>
    <vt:vector size="42" baseType="lpstr">
      <vt:lpstr>Arial</vt:lpstr>
      <vt:lpstr>Calibri</vt:lpstr>
      <vt:lpstr>Thème Office</vt:lpstr>
      <vt:lpstr>   LE CERTIFICAT       DE DECES </vt:lpstr>
      <vt:lpstr>  CERTIFICAT DE DECES   </vt:lpstr>
      <vt:lpstr> VOLET ADMINISTRATIF (partie supérieure) </vt:lpstr>
      <vt:lpstr>VOLET ADMINISTRATIF (partie supérieure</vt:lpstr>
      <vt:lpstr>VOLET ADMINISTRATIF (partie supérieure</vt:lpstr>
      <vt:lpstr> L’obstacle médico-légal </vt:lpstr>
      <vt:lpstr>L’obstacle médico-légal</vt:lpstr>
      <vt:lpstr>L’obstacle médico-légal</vt:lpstr>
      <vt:lpstr>L’obstacle médico-légal</vt:lpstr>
      <vt:lpstr>L’obstacle médico-légal</vt:lpstr>
      <vt:lpstr>L’obstacle médico-légal</vt:lpstr>
      <vt:lpstr> Transport du corps </vt:lpstr>
      <vt:lpstr> Transport du corps </vt:lpstr>
      <vt:lpstr> Transport du corps </vt:lpstr>
      <vt:lpstr>  Mise en bière immédiate   </vt:lpstr>
      <vt:lpstr>Mise en bière immédiate</vt:lpstr>
      <vt:lpstr> Soins de conservation </vt:lpstr>
      <vt:lpstr> Le don du corps à la science </vt:lpstr>
      <vt:lpstr>Le don du corps à la science</vt:lpstr>
      <vt:lpstr>Le don du corps à la science</vt:lpstr>
      <vt:lpstr>  Recherche de la cause du décès, prélèvement, autopsie médicale   </vt:lpstr>
      <vt:lpstr>Recherche de la cause du décès, prélèvement, autopsie médicale</vt:lpstr>
      <vt:lpstr>Recherche de la cause du décès, prélèvement, autopsie médicale</vt:lpstr>
      <vt:lpstr>Recherche de la cause du décès, prélèvement, autopsie médicale</vt:lpstr>
      <vt:lpstr> Prothèse fonctionnant au moyen d’une pile </vt:lpstr>
      <vt:lpstr> VOLET MEDICAL </vt:lpstr>
      <vt:lpstr>VOLET MEDICAL</vt:lpstr>
      <vt:lpstr>VOLET MEDICAL</vt:lpstr>
      <vt:lpstr>VOLET MEDICAL</vt:lpstr>
      <vt:lpstr>VOLET MEDICAL</vt:lpstr>
      <vt:lpstr>VOLET MEDICAL</vt:lpstr>
      <vt:lpstr>VOLET MEDICAL</vt:lpstr>
      <vt:lpstr> Certificat électronique </vt:lpstr>
      <vt:lpstr>Certificat électronique</vt:lpstr>
      <vt:lpstr>Certificat électronique</vt:lpstr>
      <vt:lpstr>Certificat électronique</vt:lpstr>
      <vt:lpstr>Certificat électronique</vt:lpstr>
      <vt:lpstr>Certificat électronique</vt:lpstr>
      <vt:lpstr>Certificat électronique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CERTIFICAT       DE DECES</dc:title>
  <dc:creator>Jean Michel</dc:creator>
  <cp:lastModifiedBy>Alain Delzenne</cp:lastModifiedBy>
  <cp:revision>13</cp:revision>
  <dcterms:created xsi:type="dcterms:W3CDTF">2023-10-17T15:22:01Z</dcterms:created>
  <dcterms:modified xsi:type="dcterms:W3CDTF">2023-11-13T20:42:23Z</dcterms:modified>
</cp:coreProperties>
</file>