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61" r:id="rId3"/>
    <p:sldId id="379" r:id="rId4"/>
    <p:sldId id="380" r:id="rId5"/>
    <p:sldId id="381" r:id="rId6"/>
    <p:sldId id="382" r:id="rId7"/>
    <p:sldId id="383" r:id="rId8"/>
    <p:sldId id="308" r:id="rId9"/>
    <p:sldId id="264" r:id="rId10"/>
    <p:sldId id="265" r:id="rId11"/>
    <p:sldId id="270" r:id="rId12"/>
    <p:sldId id="289" r:id="rId13"/>
    <p:sldId id="271" r:id="rId14"/>
    <p:sldId id="297" r:id="rId15"/>
    <p:sldId id="351" r:id="rId16"/>
    <p:sldId id="311" r:id="rId17"/>
    <p:sldId id="277" r:id="rId18"/>
    <p:sldId id="298" r:id="rId19"/>
    <p:sldId id="378" r:id="rId20"/>
    <p:sldId id="354" r:id="rId21"/>
    <p:sldId id="299" r:id="rId22"/>
    <p:sldId id="300" r:id="rId23"/>
    <p:sldId id="301" r:id="rId24"/>
    <p:sldId id="302" r:id="rId25"/>
    <p:sldId id="303" r:id="rId26"/>
    <p:sldId id="304" r:id="rId27"/>
    <p:sldId id="349"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69" d="100"/>
          <a:sy n="69" d="100"/>
        </p:scale>
        <p:origin x="48" y="10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1AB39-CD12-D940-936F-113939A32865}" type="datetimeFigureOut">
              <a:rPr lang="fr-FR" smtClean="0"/>
              <a:pPr/>
              <a:t>13/11/2023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AD1B6-3282-EA4F-BB76-3824F65EA1BA}" type="slidenum">
              <a:rPr lang="fr-FR" smtClean="0"/>
              <a:pPr/>
              <a:t>‹N°›</a:t>
            </a:fld>
            <a:endParaRPr lang="fr-FR"/>
          </a:p>
        </p:txBody>
      </p:sp>
    </p:spTree>
    <p:extLst>
      <p:ext uri="{BB962C8B-B14F-4D97-AF65-F5344CB8AC3E}">
        <p14:creationId xmlns:p14="http://schemas.microsoft.com/office/powerpoint/2010/main" val="423349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Circulaire toujours d’actualité</a:t>
            </a:r>
          </a:p>
        </p:txBody>
      </p:sp>
      <p:sp>
        <p:nvSpPr>
          <p:cNvPr id="4" name="Espace réservé du numéro de diapositive 3"/>
          <p:cNvSpPr>
            <a:spLocks noGrp="1"/>
          </p:cNvSpPr>
          <p:nvPr>
            <p:ph type="sldNum" sz="quarter" idx="5"/>
          </p:nvPr>
        </p:nvSpPr>
        <p:spPr/>
        <p:txBody>
          <a:bodyPr/>
          <a:lstStyle/>
          <a:p>
            <a:fld id="{5F6A7E7F-E893-0642-80B4-CB7E70C57B4A}" type="slidenum">
              <a:rPr lang="fr-FR" smtClean="0"/>
              <a:pPr/>
              <a:t>3</a:t>
            </a:fld>
            <a:endParaRPr lang="fr-FR"/>
          </a:p>
        </p:txBody>
      </p:sp>
    </p:spTree>
    <p:extLst>
      <p:ext uri="{BB962C8B-B14F-4D97-AF65-F5344CB8AC3E}">
        <p14:creationId xmlns:p14="http://schemas.microsoft.com/office/powerpoint/2010/main" val="143566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A7E7F-E893-0642-80B4-CB7E70C57B4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28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A7E7F-E893-0642-80B4-CB7E70C57B4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30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A7E7F-E893-0642-80B4-CB7E70C57B4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91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pour les cantines scolaires, le certificat médical n’est prévue qu’en cas d’allergie qui nécessite un régime alimentaire spécial</a:t>
            </a:r>
          </a:p>
          <a:p>
            <a:r>
              <a:rPr lang="fr-FR" dirty="0"/>
              <a:t>https://</a:t>
            </a:r>
            <a:r>
              <a:rPr lang="fr-FR" dirty="0" err="1"/>
              <a:t>solidarites-sante.gouv.fr</a:t>
            </a:r>
            <a:r>
              <a:rPr lang="fr-FR" dirty="0"/>
              <a:t>/IMG/</a:t>
            </a:r>
            <a:r>
              <a:rPr lang="fr-FR" dirty="0" err="1"/>
              <a:t>pdf</a:t>
            </a:r>
            <a:r>
              <a:rPr lang="fr-FR" dirty="0"/>
              <a:t>/331_annexe_certifs_medicaux.pdf</a:t>
            </a:r>
          </a:p>
        </p:txBody>
      </p:sp>
      <p:sp>
        <p:nvSpPr>
          <p:cNvPr id="4" name="Espace réservé du numéro de diapositive 3"/>
          <p:cNvSpPr>
            <a:spLocks noGrp="1"/>
          </p:cNvSpPr>
          <p:nvPr>
            <p:ph type="sldNum" sz="quarter" idx="5"/>
          </p:nvPr>
        </p:nvSpPr>
        <p:spPr/>
        <p:txBody>
          <a:bodyPr/>
          <a:lstStyle/>
          <a:p>
            <a:fld id="{5F6A7E7F-E893-0642-80B4-CB7E70C57B4A}" type="slidenum">
              <a:rPr lang="fr-FR" smtClean="0"/>
              <a:pPr/>
              <a:t>4</a:t>
            </a:fld>
            <a:endParaRPr lang="fr-FR"/>
          </a:p>
        </p:txBody>
      </p:sp>
    </p:spTree>
    <p:extLst>
      <p:ext uri="{BB962C8B-B14F-4D97-AF65-F5344CB8AC3E}">
        <p14:creationId xmlns:p14="http://schemas.microsoft.com/office/powerpoint/2010/main" val="288573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le dossier de demande d’APA ne nécessite pas de certificat</a:t>
            </a:r>
          </a:p>
        </p:txBody>
      </p:sp>
      <p:sp>
        <p:nvSpPr>
          <p:cNvPr id="4" name="Espace réservé du numéro de diapositive 3"/>
          <p:cNvSpPr>
            <a:spLocks noGrp="1"/>
          </p:cNvSpPr>
          <p:nvPr>
            <p:ph type="sldNum" sz="quarter" idx="5"/>
          </p:nvPr>
        </p:nvSpPr>
        <p:spPr/>
        <p:txBody>
          <a:bodyPr/>
          <a:lstStyle/>
          <a:p>
            <a:fld id="{5F6A7E7F-E893-0642-80B4-CB7E70C57B4A}" type="slidenum">
              <a:rPr lang="fr-FR" smtClean="0"/>
              <a:pPr/>
              <a:t>5</a:t>
            </a:fld>
            <a:endParaRPr lang="fr-FR"/>
          </a:p>
        </p:txBody>
      </p:sp>
    </p:spTree>
    <p:extLst>
      <p:ext uri="{BB962C8B-B14F-4D97-AF65-F5344CB8AC3E}">
        <p14:creationId xmlns:p14="http://schemas.microsoft.com/office/powerpoint/2010/main" val="392571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6A7E7F-E893-0642-80B4-CB7E70C57B4A}" type="slidenum">
              <a:rPr lang="fr-FR" smtClean="0"/>
              <a:pPr/>
              <a:t>6</a:t>
            </a:fld>
            <a:endParaRPr lang="fr-FR"/>
          </a:p>
        </p:txBody>
      </p:sp>
    </p:spTree>
    <p:extLst>
      <p:ext uri="{BB962C8B-B14F-4D97-AF65-F5344CB8AC3E}">
        <p14:creationId xmlns:p14="http://schemas.microsoft.com/office/powerpoint/2010/main" val="411944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condition de délivrance d’une licence ne permettant pas la compétition est également soumise à la production d’un certificat médical datant de moins d’un an</a:t>
            </a:r>
          </a:p>
        </p:txBody>
      </p:sp>
      <p:sp>
        <p:nvSpPr>
          <p:cNvPr id="4" name="Espace réservé du numéro de diapositive 3"/>
          <p:cNvSpPr>
            <a:spLocks noGrp="1"/>
          </p:cNvSpPr>
          <p:nvPr>
            <p:ph type="sldNum" sz="quarter" idx="5"/>
          </p:nvPr>
        </p:nvSpPr>
        <p:spPr/>
        <p:txBody>
          <a:bodyPr/>
          <a:lstStyle/>
          <a:p>
            <a:fld id="{5F6A7E7F-E893-0642-80B4-CB7E70C57B4A}" type="slidenum">
              <a:rPr lang="fr-FR" smtClean="0"/>
              <a:pPr/>
              <a:t>7</a:t>
            </a:fld>
            <a:endParaRPr lang="fr-FR"/>
          </a:p>
        </p:txBody>
      </p:sp>
    </p:spTree>
    <p:extLst>
      <p:ext uri="{BB962C8B-B14F-4D97-AF65-F5344CB8AC3E}">
        <p14:creationId xmlns:p14="http://schemas.microsoft.com/office/powerpoint/2010/main" val="421157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A7E7F-E893-0642-80B4-CB7E70C57B4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63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 en fin de l’article suite à </a:t>
            </a:r>
            <a:r>
              <a:rPr lang="fr-FR" dirty="0" err="1"/>
              <a:t>modif</a:t>
            </a:r>
            <a:r>
              <a:rPr lang="fr-FR" dirty="0"/>
              <a:t> par loi n°2018-778 du 10 septembre 2018</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A7E7F-E893-0642-80B4-CB7E70C57B4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7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 en fin de l’article suite à </a:t>
            </a:r>
            <a:r>
              <a:rPr lang="fr-FR" dirty="0" err="1"/>
              <a:t>modif</a:t>
            </a:r>
            <a:r>
              <a:rPr lang="fr-FR" dirty="0"/>
              <a:t> par loi n°2018-778 du 10 septembre 2018</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A7E7F-E893-0642-80B4-CB7E70C57B4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95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Espace réservé de l'image des diapositives 1">
            <a:extLst>
              <a:ext uri="{FF2B5EF4-FFF2-40B4-BE49-F238E27FC236}">
                <a16:creationId xmlns="" xmlns:a16="http://schemas.microsoft.com/office/drawing/2014/main" id="{303E0867-1224-D143-A574-D8FE3B510D0C}"/>
              </a:ext>
            </a:extLst>
          </p:cNvPr>
          <p:cNvSpPr>
            <a:spLocks noGrp="1" noRot="1" noChangeAspect="1" noTextEdit="1"/>
          </p:cNvSpPr>
          <p:nvPr>
            <p:ph type="sldImg"/>
          </p:nvPr>
        </p:nvSpPr>
        <p:spPr/>
      </p:sp>
      <p:sp>
        <p:nvSpPr>
          <p:cNvPr id="6146" name="Espace réservé des commentaires 2">
            <a:extLst>
              <a:ext uri="{FF2B5EF4-FFF2-40B4-BE49-F238E27FC236}">
                <a16:creationId xmlns="" xmlns:a16="http://schemas.microsoft.com/office/drawing/2014/main" id="{91161B66-7937-8144-958A-8F856F0327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2090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T AVOCAT V1">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4B477309-8A11-E548-95D6-312AA620D2BC}" type="datetime1">
              <a:rPr lang="fr-FR" smtClean="0"/>
              <a:pPr/>
              <a:t>13/11/2023</a:t>
            </a:fld>
            <a:endParaRPr lang="fr-FR"/>
          </a:p>
        </p:txBody>
      </p:sp>
    </p:spTree>
    <p:extLst>
      <p:ext uri="{BB962C8B-B14F-4D97-AF65-F5344CB8AC3E}">
        <p14:creationId xmlns:p14="http://schemas.microsoft.com/office/powerpoint/2010/main" val="411496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WT FORMATION V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4270EAA7-D180-6A47-B2EA-7190502DC92A}" type="datetime1">
              <a:rPr lang="fr-FR" smtClean="0"/>
              <a:pPr/>
              <a:t>13/11/2023</a:t>
            </a:fld>
            <a:endParaRPr lang="fr-FR"/>
          </a:p>
        </p:txBody>
      </p:sp>
    </p:spTree>
    <p:extLst>
      <p:ext uri="{BB962C8B-B14F-4D97-AF65-F5344CB8AC3E}">
        <p14:creationId xmlns:p14="http://schemas.microsoft.com/office/powerpoint/2010/main" val="18869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AC375C27-5413-2343-B252-B2A0E04157E4}" type="datetime1">
              <a:rPr lang="fr-FR" smtClean="0"/>
              <a:pPr/>
              <a:t>13/11/2023</a:t>
            </a:fld>
            <a:endParaRPr lang="fr-FR"/>
          </a:p>
        </p:txBody>
      </p:sp>
    </p:spTree>
    <p:extLst>
      <p:ext uri="{BB962C8B-B14F-4D97-AF65-F5344CB8AC3E}">
        <p14:creationId xmlns:p14="http://schemas.microsoft.com/office/powerpoint/2010/main" val="74930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DC7D6A49-EA96-F94C-8B82-20EC069A98D7}" type="datetime1">
              <a:rPr lang="fr-FR" smtClean="0"/>
              <a:pPr/>
              <a:t>13/11/2023</a:t>
            </a:fld>
            <a:endParaRPr lang="fr-FR"/>
          </a:p>
        </p:txBody>
      </p:sp>
    </p:spTree>
    <p:extLst>
      <p:ext uri="{BB962C8B-B14F-4D97-AF65-F5344CB8AC3E}">
        <p14:creationId xmlns:p14="http://schemas.microsoft.com/office/powerpoint/2010/main" val="350901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5FE062F7-E01A-4746-B258-A3E249EFA25A}" type="datetime1">
              <a:rPr lang="fr-FR" smtClean="0"/>
              <a:pPr/>
              <a:t>13/11/2023</a:t>
            </a:fld>
            <a:endParaRPr lang="fr-FR"/>
          </a:p>
        </p:txBody>
      </p:sp>
    </p:spTree>
    <p:extLst>
      <p:ext uri="{BB962C8B-B14F-4D97-AF65-F5344CB8AC3E}">
        <p14:creationId xmlns:p14="http://schemas.microsoft.com/office/powerpoint/2010/main" val="384341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3"/>
          </p:nvPr>
        </p:nvSpPr>
        <p:spPr>
          <a:xfrm>
            <a:off x="138112" y="6311900"/>
            <a:ext cx="2743200" cy="365125"/>
          </a:xfrm>
          <a:prstGeom prst="rect">
            <a:avLst/>
          </a:prstGeom>
        </p:spPr>
        <p:txBody>
          <a:bodyPr/>
          <a:lstStyle>
            <a:lvl1pPr algn="ctr">
              <a:defRPr sz="1400" b="1">
                <a:solidFill>
                  <a:srgbClr val="6055BC"/>
                </a:solidFill>
              </a:defRPr>
            </a:lvl1pPr>
          </a:lstStyle>
          <a:p>
            <a:fld id="{C3EF80C1-0A05-BB48-AFDF-A153C51DF999}" type="datetime1">
              <a:rPr lang="fr-FR" smtClean="0"/>
              <a:pPr/>
              <a:t>13/11/2023</a:t>
            </a:fld>
            <a:endParaRPr lang="fr-FR"/>
          </a:p>
        </p:txBody>
      </p:sp>
    </p:spTree>
    <p:extLst>
      <p:ext uri="{BB962C8B-B14F-4D97-AF65-F5344CB8AC3E}">
        <p14:creationId xmlns:p14="http://schemas.microsoft.com/office/powerpoint/2010/main" val="219279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p:cNvSpPr>
            <a:spLocks noGrp="1"/>
          </p:cNvSpPr>
          <p:nvPr>
            <p:ph type="dt" sz="half" idx="13"/>
          </p:nvPr>
        </p:nvSpPr>
        <p:spPr>
          <a:xfrm>
            <a:off x="138112" y="6311900"/>
            <a:ext cx="2743200" cy="365125"/>
          </a:xfrm>
          <a:prstGeom prst="rect">
            <a:avLst/>
          </a:prstGeom>
        </p:spPr>
        <p:txBody>
          <a:bodyPr/>
          <a:lstStyle>
            <a:lvl1pPr algn="ctr">
              <a:defRPr sz="1400" b="1">
                <a:solidFill>
                  <a:srgbClr val="6055BC"/>
                </a:solidFill>
              </a:defRPr>
            </a:lvl1pPr>
          </a:lstStyle>
          <a:p>
            <a:fld id="{30245B17-ED1A-894F-80C8-AE1B1254570A}" type="datetime1">
              <a:rPr lang="fr-FR" smtClean="0"/>
              <a:pPr/>
              <a:t>13/11/2023</a:t>
            </a:fld>
            <a:endParaRPr lang="fr-FR"/>
          </a:p>
        </p:txBody>
      </p:sp>
    </p:spTree>
    <p:extLst>
      <p:ext uri="{BB962C8B-B14F-4D97-AF65-F5344CB8AC3E}">
        <p14:creationId xmlns:p14="http://schemas.microsoft.com/office/powerpoint/2010/main" val="19710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4C2F1654-1F3C-4643-9F31-CA61DB5213FC}" type="datetime1">
              <a:rPr lang="fr-FR" smtClean="0"/>
              <a:pPr/>
              <a:t>13/11/2023</a:t>
            </a:fld>
            <a:endParaRPr lang="fr-FR"/>
          </a:p>
        </p:txBody>
      </p:sp>
    </p:spTree>
    <p:extLst>
      <p:ext uri="{BB962C8B-B14F-4D97-AF65-F5344CB8AC3E}">
        <p14:creationId xmlns:p14="http://schemas.microsoft.com/office/powerpoint/2010/main" val="422632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5F2D9199-F7A8-6D4D-A82A-31636756BFB2}" type="datetime1">
              <a:rPr lang="fr-FR" smtClean="0"/>
              <a:pPr/>
              <a:t>13/11/2023</a:t>
            </a:fld>
            <a:endParaRPr lang="fr-FR"/>
          </a:p>
        </p:txBody>
      </p:sp>
    </p:spTree>
    <p:extLst>
      <p:ext uri="{BB962C8B-B14F-4D97-AF65-F5344CB8AC3E}">
        <p14:creationId xmlns:p14="http://schemas.microsoft.com/office/powerpoint/2010/main" val="86913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D9289F8-6E72-F94B-9168-F64ED5F8026A}" type="datetime1">
              <a:rPr lang="fr-FR" smtClean="0"/>
              <a:pPr/>
              <a:t>13/11/2023</a:t>
            </a:fld>
            <a:endParaRPr lang="fr-FR"/>
          </a:p>
        </p:txBody>
      </p:sp>
    </p:spTree>
    <p:extLst>
      <p:ext uri="{BB962C8B-B14F-4D97-AF65-F5344CB8AC3E}">
        <p14:creationId xmlns:p14="http://schemas.microsoft.com/office/powerpoint/2010/main" val="111003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3"/>
          <p:cNvSpPr>
            <a:spLocks noGrp="1"/>
          </p:cNvSpPr>
          <p:nvPr>
            <p:ph type="dt" sz="half" idx="13"/>
          </p:nvPr>
        </p:nvSpPr>
        <p:spPr>
          <a:xfrm>
            <a:off x="138112" y="6311900"/>
            <a:ext cx="2743200" cy="365125"/>
          </a:xfrm>
          <a:prstGeom prst="rect">
            <a:avLst/>
          </a:prstGeom>
        </p:spPr>
        <p:txBody>
          <a:bodyPr/>
          <a:lstStyle>
            <a:lvl1pPr algn="ctr">
              <a:defRPr sz="1400" b="1">
                <a:solidFill>
                  <a:srgbClr val="6055BC"/>
                </a:solidFill>
              </a:defRPr>
            </a:lvl1pPr>
          </a:lstStyle>
          <a:p>
            <a:fld id="{CB0AF041-6596-B540-B422-54FD705CA638}" type="datetime1">
              <a:rPr lang="fr-FR" smtClean="0"/>
              <a:pPr/>
              <a:t>13/11/2023</a:t>
            </a:fld>
            <a:endParaRPr lang="fr-FR"/>
          </a:p>
        </p:txBody>
      </p:sp>
    </p:spTree>
    <p:extLst>
      <p:ext uri="{BB962C8B-B14F-4D97-AF65-F5344CB8AC3E}">
        <p14:creationId xmlns:p14="http://schemas.microsoft.com/office/powerpoint/2010/main" val="11440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p:nvPicPr>
        <p:blipFill>
          <a:blip r:embed="rId13"/>
          <a:stretch>
            <a:fillRect/>
          </a:stretch>
        </p:blipFill>
        <p:spPr>
          <a:xfrm>
            <a:off x="0" y="0"/>
            <a:ext cx="2400300" cy="409699"/>
          </a:xfrm>
          <a:prstGeom prst="rect">
            <a:avLst/>
          </a:prstGeom>
        </p:spPr>
      </p:pic>
      <p:sp>
        <p:nvSpPr>
          <p:cNvPr id="15" name="Espace réservé de la date 3"/>
          <p:cNvSpPr>
            <a:spLocks noGrp="1"/>
          </p:cNvSpPr>
          <p:nvPr>
            <p:ph type="dt" sz="half" idx="2"/>
          </p:nvPr>
        </p:nvSpPr>
        <p:spPr>
          <a:xfrm>
            <a:off x="138112" y="6311900"/>
            <a:ext cx="2743200" cy="365125"/>
          </a:xfrm>
          <a:prstGeom prst="rect">
            <a:avLst/>
          </a:prstGeom>
        </p:spPr>
        <p:txBody>
          <a:bodyPr/>
          <a:lstStyle>
            <a:lvl1pPr algn="ctr">
              <a:defRPr sz="1400" b="1">
                <a:solidFill>
                  <a:srgbClr val="6055BC"/>
                </a:solidFill>
              </a:defRPr>
            </a:lvl1pPr>
          </a:lstStyle>
          <a:p>
            <a:fld id="{5CFA9214-469A-3C48-BED4-2D8CB4ED0D12}" type="datetime1">
              <a:rPr lang="fr-FR" smtClean="0"/>
              <a:pPr/>
              <a:t>13/11/2023</a:t>
            </a:fld>
            <a:endParaRPr lang="fr-FR"/>
          </a:p>
        </p:txBody>
      </p:sp>
      <p:sp>
        <p:nvSpPr>
          <p:cNvPr id="16" name="Espace réservé du pied de page 4"/>
          <p:cNvSpPr txBox="1">
            <a:spLocks/>
          </p:cNvSpPr>
          <p:nvPr/>
        </p:nvSpPr>
        <p:spPr>
          <a:xfrm>
            <a:off x="3607077" y="6311899"/>
            <a:ext cx="5634034"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FR" sz="1600" b="1" i="1" dirty="0">
                <a:solidFill>
                  <a:srgbClr val="6055BC"/>
                </a:solidFill>
              </a:rPr>
              <a:t>Le Droit de la Santé sous tous les angles </a:t>
            </a:r>
          </a:p>
          <a:p>
            <a:endParaRPr lang="fr-FR" b="1" dirty="0">
              <a:solidFill>
                <a:prstClr val="black"/>
              </a:solidFill>
            </a:endParaRPr>
          </a:p>
        </p:txBody>
      </p:sp>
      <p:sp>
        <p:nvSpPr>
          <p:cNvPr id="20" name="Triangle 19"/>
          <p:cNvSpPr/>
          <p:nvPr/>
        </p:nvSpPr>
        <p:spPr>
          <a:xfrm>
            <a:off x="11499056" y="1843087"/>
            <a:ext cx="1385888" cy="5014913"/>
          </a:xfrm>
          <a:prstGeom prst="triangle">
            <a:avLst/>
          </a:prstGeom>
          <a:solidFill>
            <a:srgbClr val="975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5" name="Image 4"/>
          <p:cNvPicPr>
            <a:picLocks noChangeAspect="1"/>
          </p:cNvPicPr>
          <p:nvPr userDrawn="1"/>
        </p:nvPicPr>
        <p:blipFill>
          <a:blip r:embed="rId14"/>
          <a:stretch>
            <a:fillRect/>
          </a:stretch>
        </p:blipFill>
        <p:spPr>
          <a:xfrm>
            <a:off x="9848335" y="0"/>
            <a:ext cx="2343665" cy="841589"/>
          </a:xfrm>
          <a:prstGeom prst="rect">
            <a:avLst/>
          </a:prstGeom>
          <a:ln>
            <a:noFill/>
          </a:ln>
          <a:effectLst/>
        </p:spPr>
      </p:pic>
    </p:spTree>
    <p:extLst>
      <p:ext uri="{BB962C8B-B14F-4D97-AF65-F5344CB8AC3E}">
        <p14:creationId xmlns:p14="http://schemas.microsoft.com/office/powerpoint/2010/main" val="1456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us-titre 2"/>
          <p:cNvSpPr>
            <a:spLocks noGrp="1"/>
          </p:cNvSpPr>
          <p:nvPr>
            <p:ph type="subTitle" idx="1"/>
          </p:nvPr>
        </p:nvSpPr>
        <p:spPr>
          <a:xfrm>
            <a:off x="4827789" y="4603219"/>
            <a:ext cx="7120963" cy="712403"/>
          </a:xfrm>
        </p:spPr>
        <p:txBody>
          <a:bodyPr anchor="b">
            <a:noAutofit/>
          </a:bodyPr>
          <a:lstStyle/>
          <a:p>
            <a:pPr algn="l"/>
            <a:endParaRPr lang="fr-FR" sz="1800" b="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endParaRPr lang="fr-FR" sz="1800" dirty="0">
              <a:latin typeface="Arial Narrow" charset="0"/>
              <a:ea typeface="Arial Narrow" charset="0"/>
              <a:cs typeface="Arial Narrow" charset="0"/>
            </a:endParaRPr>
          </a:p>
          <a:p>
            <a:r>
              <a:rPr lang="fr-FR" sz="1800" dirty="0">
                <a:latin typeface="Arial Narrow" charset="0"/>
                <a:ea typeface="Arial Narrow" charset="0"/>
                <a:cs typeface="Arial Narrow" charset="0"/>
              </a:rPr>
              <a:t>Avocat au Barreau de Lille, Cabinet WT Avocats</a:t>
            </a:r>
          </a:p>
          <a:p>
            <a:r>
              <a:rPr lang="fr-FR" sz="1800" b="0" dirty="0">
                <a:latin typeface="Arial Narrow" charset="0"/>
                <a:ea typeface="Arial Narrow" charset="0"/>
                <a:cs typeface="Arial Narrow" charset="0"/>
              </a:rPr>
              <a:t>Professeur de droit. Faculté de Droit Université Catholique Lille</a:t>
            </a:r>
            <a:endParaRPr lang="fr-FR" sz="1800" dirty="0">
              <a:latin typeface="Arial Narrow" charset="0"/>
              <a:ea typeface="Arial Narrow" charset="0"/>
              <a:cs typeface="Arial Narrow" charset="0"/>
            </a:endParaRPr>
          </a:p>
        </p:txBody>
      </p:sp>
      <p:sp>
        <p:nvSpPr>
          <p:cNvPr id="10" name="Rectangle 9"/>
          <p:cNvSpPr/>
          <p:nvPr/>
        </p:nvSpPr>
        <p:spPr>
          <a:xfrm>
            <a:off x="6229190" y="3798332"/>
            <a:ext cx="4818785" cy="461665"/>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ct val="30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Lina WILLIATTE</a:t>
            </a:r>
          </a:p>
        </p:txBody>
      </p:sp>
      <p:sp>
        <p:nvSpPr>
          <p:cNvPr id="2" name="Titre 1"/>
          <p:cNvSpPr>
            <a:spLocks noGrp="1"/>
          </p:cNvSpPr>
          <p:nvPr>
            <p:ph type="ctrTitle"/>
          </p:nvPr>
        </p:nvSpPr>
        <p:spPr>
          <a:xfrm>
            <a:off x="4690560" y="1542378"/>
            <a:ext cx="7395423" cy="1716496"/>
          </a:xfrm>
          <a:noFill/>
        </p:spPr>
        <p:txBody>
          <a:bodyPr>
            <a:noAutofit/>
          </a:bodyPr>
          <a:lstStyle/>
          <a:p>
            <a:r>
              <a:rPr lang="fr-FR" sz="3600" dirty="0">
                <a:latin typeface="Arial Narrow"/>
                <a:cs typeface="Arial Narrow"/>
              </a:rPr>
              <a:t>Les enjeux du certificat médical</a:t>
            </a:r>
            <a:br>
              <a:rPr lang="fr-FR" sz="3600" dirty="0">
                <a:latin typeface="Arial Narrow"/>
                <a:cs typeface="Arial Narrow"/>
              </a:rPr>
            </a:br>
            <a:r>
              <a:rPr lang="fr-FR" sz="3600" dirty="0">
                <a:latin typeface="Arial Narrow"/>
                <a:cs typeface="Arial Narrow"/>
              </a:rPr>
              <a:t>De la demande du patient … à la plainte ordinale</a:t>
            </a:r>
            <a:endParaRPr lang="fr-FR" sz="3600" b="1" dirty="0">
              <a:latin typeface="Arial Narrow" charset="0"/>
              <a:ea typeface="Arial Narrow" charset="0"/>
              <a:cs typeface="Arial Narrow" charset="0"/>
            </a:endParaRPr>
          </a:p>
        </p:txBody>
      </p:sp>
      <p:pic>
        <p:nvPicPr>
          <p:cNvPr id="1026" name="Picture 2" descr="Certificat Médical">
            <a:extLst>
              <a:ext uri="{FF2B5EF4-FFF2-40B4-BE49-F238E27FC236}">
                <a16:creationId xmlns="" xmlns:a16="http://schemas.microsoft.com/office/drawing/2014/main" id="{A728FF6B-7D8B-074E-9475-BB4446BDB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37762">
            <a:off x="546740" y="979663"/>
            <a:ext cx="3946435" cy="2068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RAI/FAUX : le point sur l'utilisation du masque | Ville de  Fontenay-aux-Roses : Site officiel">
            <a:extLst>
              <a:ext uri="{FF2B5EF4-FFF2-40B4-BE49-F238E27FC236}">
                <a16:creationId xmlns="" xmlns:a16="http://schemas.microsoft.com/office/drawing/2014/main" id="{0C56676B-FE9F-194F-ABB7-6E14D7114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4128">
            <a:off x="940642" y="3918449"/>
            <a:ext cx="4673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9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91474"/>
          </a:xfrm>
        </p:spPr>
        <p:txBody>
          <a:bodyPr anchor="ctr">
            <a:normAutofit/>
          </a:bodyPr>
          <a:lstStyle/>
          <a:p>
            <a:r>
              <a:rPr lang="fr-FR" sz="3600" b="1" dirty="0">
                <a:latin typeface="Arial Narrow" panose="020B0604020202020204" pitchFamily="34" charset="0"/>
                <a:cs typeface="Arial Narrow" panose="020B0604020202020204" pitchFamily="34" charset="0"/>
              </a:rPr>
              <a:t>Le CM : quelle valeur juridique? </a:t>
            </a:r>
          </a:p>
        </p:txBody>
      </p:sp>
      <p:sp>
        <p:nvSpPr>
          <p:cNvPr id="3" name="Espace réservé du contenu 2"/>
          <p:cNvSpPr>
            <a:spLocks noGrp="1"/>
          </p:cNvSpPr>
          <p:nvPr>
            <p:ph sz="half" idx="1"/>
          </p:nvPr>
        </p:nvSpPr>
        <p:spPr>
          <a:xfrm>
            <a:off x="838200" y="1825625"/>
            <a:ext cx="5181600" cy="4351338"/>
          </a:xfrm>
        </p:spPr>
        <p:txBody>
          <a:bodyPr>
            <a:normAutofit/>
          </a:bodyPr>
          <a:lstStyle/>
          <a:p>
            <a:pPr algn="just"/>
            <a:r>
              <a:rPr lang="fr-FR" sz="2200" b="1" dirty="0">
                <a:latin typeface="Arial Narrow" panose="020B0604020202020204" pitchFamily="34" charset="0"/>
                <a:cs typeface="Arial Narrow" panose="020B0604020202020204" pitchFamily="34" charset="0"/>
              </a:rPr>
              <a:t>Le certificat médical</a:t>
            </a:r>
            <a:r>
              <a:rPr lang="fr-FR" sz="2200" dirty="0">
                <a:latin typeface="Arial Narrow" panose="020B0604020202020204" pitchFamily="34" charset="0"/>
                <a:cs typeface="Arial Narrow" panose="020B0604020202020204" pitchFamily="34" charset="0"/>
              </a:rPr>
              <a:t> = acte ayant pour objet essentiel de «constater» </a:t>
            </a:r>
          </a:p>
          <a:p>
            <a:pPr lvl="1" algn="just"/>
            <a:r>
              <a:rPr lang="fr-FR" sz="2200" dirty="0">
                <a:latin typeface="Arial Narrow" panose="020B0604020202020204" pitchFamily="34" charset="0"/>
                <a:cs typeface="Arial Narrow" panose="020B0604020202020204" pitchFamily="34" charset="0"/>
              </a:rPr>
              <a:t>un témoignage au sens du droit. car il  contient la relation des faits auxquels </a:t>
            </a:r>
            <a:r>
              <a:rPr lang="fr-FR" sz="2200" u="sng" dirty="0">
                <a:latin typeface="Arial Narrow" panose="020B0604020202020204" pitchFamily="34" charset="0"/>
                <a:cs typeface="Arial Narrow" panose="020B0604020202020204" pitchFamily="34" charset="0"/>
              </a:rPr>
              <a:t>son auteur a assisté </a:t>
            </a:r>
            <a:r>
              <a:rPr lang="fr-FR" sz="2200" dirty="0">
                <a:latin typeface="Arial Narrow" panose="020B0604020202020204" pitchFamily="34" charset="0"/>
                <a:cs typeface="Arial Narrow" panose="020B0604020202020204" pitchFamily="34" charset="0"/>
              </a:rPr>
              <a:t>ou qu'il a </a:t>
            </a:r>
            <a:r>
              <a:rPr lang="fr-FR" sz="2200" u="sng" dirty="0">
                <a:latin typeface="Arial Narrow" panose="020B0604020202020204" pitchFamily="34" charset="0"/>
                <a:cs typeface="Arial Narrow" panose="020B0604020202020204" pitchFamily="34" charset="0"/>
              </a:rPr>
              <a:t>personnellement constatés</a:t>
            </a:r>
          </a:p>
          <a:p>
            <a:pPr marL="457200" lvl="1" indent="0" algn="just">
              <a:buNone/>
            </a:pPr>
            <a:r>
              <a:rPr lang="fr-FR" sz="2200" dirty="0">
                <a:latin typeface="Arial Narrow" panose="020B0604020202020204" pitchFamily="34" charset="0"/>
                <a:cs typeface="Arial Narrow" panose="020B0604020202020204" pitchFamily="34" charset="0"/>
              </a:rPr>
              <a:t> </a:t>
            </a:r>
          </a:p>
          <a:p>
            <a:pPr lvl="1" algn="just"/>
            <a:r>
              <a:rPr lang="fr-FR" sz="2200" dirty="0">
                <a:latin typeface="Arial Narrow" panose="020B0604020202020204" pitchFamily="34" charset="0"/>
                <a:cs typeface="Arial Narrow" panose="020B0604020202020204" pitchFamily="34" charset="0"/>
              </a:rPr>
              <a:t>Attention : pas n'importe quel fait mais un </a:t>
            </a:r>
            <a:r>
              <a:rPr lang="fr-FR" sz="2200" dirty="0">
                <a:solidFill>
                  <a:srgbClr val="FF0000"/>
                </a:solidFill>
                <a:latin typeface="Arial Narrow" panose="020B0604020202020204" pitchFamily="34" charset="0"/>
                <a:cs typeface="Arial Narrow" panose="020B0604020202020204" pitchFamily="34" charset="0"/>
              </a:rPr>
              <a:t>fait médical, </a:t>
            </a:r>
            <a:r>
              <a:rPr lang="fr-FR" sz="2200" dirty="0">
                <a:latin typeface="Arial Narrow" panose="020B0604020202020204" pitchFamily="34" charset="0"/>
                <a:cs typeface="Arial Narrow" panose="020B0604020202020204" pitchFamily="34" charset="0"/>
              </a:rPr>
              <a:t>directement ou indirectement en relation avec l’état de santé d'un patient au cours d'une consultation médicale</a:t>
            </a:r>
          </a:p>
          <a:p>
            <a:pPr algn="just"/>
            <a:endParaRPr lang="fr-FR" sz="2200" dirty="0">
              <a:latin typeface="Arial Narrow" panose="020B0604020202020204" pitchFamily="34" charset="0"/>
              <a:cs typeface="Arial Narrow" panose="020B0604020202020204" pitchFamily="34" charset="0"/>
            </a:endParaRPr>
          </a:p>
        </p:txBody>
      </p:sp>
      <p:pic>
        <p:nvPicPr>
          <p:cNvPr id="6146" name="Picture 2" descr="Quelle est la valeur juridique d'un mail recommandé - Email AR">
            <a:extLst>
              <a:ext uri="{FF2B5EF4-FFF2-40B4-BE49-F238E27FC236}">
                <a16:creationId xmlns="" xmlns:a16="http://schemas.microsoft.com/office/drawing/2014/main" id="{F1A88FF7-DDFD-EF47-B372-8EB6B98C18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solidFill>
            <a:srgbClr val="FFFFFF"/>
          </a:solidFill>
        </p:spPr>
      </p:pic>
    </p:spTree>
    <p:extLst>
      <p:ext uri="{BB962C8B-B14F-4D97-AF65-F5344CB8AC3E}">
        <p14:creationId xmlns:p14="http://schemas.microsoft.com/office/powerpoint/2010/main" val="173390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27571"/>
          </a:xfrm>
        </p:spPr>
        <p:txBody>
          <a:bodyPr anchor="ctr">
            <a:normAutofit/>
          </a:bodyPr>
          <a:lstStyle/>
          <a:p>
            <a:pPr algn="ctr"/>
            <a:r>
              <a:rPr lang="fr-FR" dirty="0">
                <a:latin typeface="Arial Narrow" panose="020B0604020202020204" pitchFamily="34" charset="0"/>
                <a:cs typeface="Arial Narrow" panose="020B0604020202020204" pitchFamily="34" charset="0"/>
              </a:rPr>
              <a:t>Contenu du CM</a:t>
            </a:r>
          </a:p>
        </p:txBody>
      </p:sp>
      <p:pic>
        <p:nvPicPr>
          <p:cNvPr id="7170" name="Picture 2" descr="La véritable histoire de la boîte de Pandore, un épisode captivant de la  mythologie grecque">
            <a:extLst>
              <a:ext uri="{FF2B5EF4-FFF2-40B4-BE49-F238E27FC236}">
                <a16:creationId xmlns="" xmlns:a16="http://schemas.microsoft.com/office/drawing/2014/main" id="{BC5C8D17-19E2-5649-9511-EF62DF519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60" r="12924" b="2"/>
          <a:stretch/>
        </p:blipFill>
        <p:spPr bwMode="auto">
          <a:xfrm>
            <a:off x="838200" y="1825625"/>
            <a:ext cx="5181600" cy="4351338"/>
          </a:xfrm>
          <a:prstGeom prst="rect">
            <a:avLst/>
          </a:prstGeom>
          <a:noFill/>
        </p:spPr>
      </p:pic>
      <p:sp>
        <p:nvSpPr>
          <p:cNvPr id="3" name="Espace réservé du contenu 2"/>
          <p:cNvSpPr>
            <a:spLocks noGrp="1"/>
          </p:cNvSpPr>
          <p:nvPr>
            <p:ph sz="half" idx="2"/>
          </p:nvPr>
        </p:nvSpPr>
        <p:spPr>
          <a:xfrm>
            <a:off x="6172200" y="1825625"/>
            <a:ext cx="5181600" cy="4351338"/>
          </a:xfrm>
        </p:spPr>
        <p:txBody>
          <a:bodyPr>
            <a:normAutofit fontScale="77500" lnSpcReduction="20000"/>
          </a:bodyPr>
          <a:lstStyle/>
          <a:p>
            <a:r>
              <a:rPr lang="fr-FR" dirty="0">
                <a:latin typeface="Arial Narrow" panose="020B0604020202020204" pitchFamily="34" charset="0"/>
                <a:cs typeface="Arial Narrow" panose="020B0604020202020204" pitchFamily="34" charset="0"/>
              </a:rPr>
              <a:t>Acte médical, le certificat doit être mûrement réfléchi et ne jamais être rédigé à la hâte. </a:t>
            </a:r>
          </a:p>
          <a:p>
            <a:endParaRPr lang="fr-FR" dirty="0">
              <a:latin typeface="Arial Narrow" panose="020B0604020202020204" pitchFamily="34" charset="0"/>
              <a:cs typeface="Arial Narrow" panose="020B0604020202020204" pitchFamily="34" charset="0"/>
            </a:endParaRPr>
          </a:p>
          <a:p>
            <a:r>
              <a:rPr lang="fr-FR" dirty="0">
                <a:latin typeface="Arial Narrow" panose="020B0604020202020204" pitchFamily="34" charset="0"/>
                <a:cs typeface="Arial Narrow" panose="020B0604020202020204" pitchFamily="34" charset="0"/>
              </a:rPr>
              <a:t>Seuls les faits précis constatés par le médecin après consultation peuvent être rapportés en précisant « ce jour » : </a:t>
            </a:r>
          </a:p>
          <a:p>
            <a:pPr lvl="1"/>
            <a:r>
              <a:rPr lang="fr-FR" sz="2800" dirty="0">
                <a:latin typeface="Arial Narrow" panose="020B0604020202020204" pitchFamily="34" charset="0"/>
                <a:cs typeface="Arial Narrow" panose="020B0604020202020204" pitchFamily="34" charset="0"/>
              </a:rPr>
              <a:t>description des lésions constatées avec leurs topographies aussi précises que possible, </a:t>
            </a:r>
          </a:p>
          <a:p>
            <a:pPr lvl="1"/>
            <a:r>
              <a:rPr lang="fr-FR" sz="2800" dirty="0">
                <a:latin typeface="Arial Narrow" panose="020B0604020202020204" pitchFamily="34" charset="0"/>
                <a:cs typeface="Arial Narrow" panose="020B0604020202020204" pitchFamily="34" charset="0"/>
              </a:rPr>
              <a:t>éventuellement complétées d’ un schéma, </a:t>
            </a:r>
          </a:p>
          <a:p>
            <a:pPr lvl="1"/>
            <a:r>
              <a:rPr lang="fr-FR" sz="2800" dirty="0">
                <a:latin typeface="Arial Narrow" panose="020B0604020202020204" pitchFamily="34" charset="0"/>
                <a:cs typeface="Arial Narrow" panose="020B0604020202020204" pitchFamily="34" charset="0"/>
              </a:rPr>
              <a:t>les signes cliniques d'accompagnement, </a:t>
            </a:r>
          </a:p>
          <a:p>
            <a:pPr lvl="1"/>
            <a:r>
              <a:rPr lang="fr-FR" sz="2800" dirty="0">
                <a:latin typeface="Arial Narrow" panose="020B0604020202020204" pitchFamily="34" charset="0"/>
                <a:cs typeface="Arial Narrow" panose="020B0604020202020204" pitchFamily="34" charset="0"/>
              </a:rPr>
              <a:t>les résultats des examens complémentaires en précisant « d’après les documents qui m’ont été́ communiqués »</a:t>
            </a:r>
          </a:p>
          <a:p>
            <a:endParaRPr lang="fr-FR" sz="1500" dirty="0"/>
          </a:p>
        </p:txBody>
      </p:sp>
    </p:spTree>
    <p:extLst>
      <p:ext uri="{BB962C8B-B14F-4D97-AF65-F5344CB8AC3E}">
        <p14:creationId xmlns:p14="http://schemas.microsoft.com/office/powerpoint/2010/main" val="81464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87205"/>
          </a:xfrm>
        </p:spPr>
        <p:txBody>
          <a:bodyPr anchor="ctr">
            <a:normAutofit/>
          </a:bodyPr>
          <a:lstStyle/>
          <a:p>
            <a:pPr algn="ctr"/>
            <a:r>
              <a:rPr lang="fr-FR" b="1" dirty="0">
                <a:latin typeface="Arial Narrow" panose="020B0604020202020204" pitchFamily="34" charset="0"/>
                <a:cs typeface="Arial Narrow" panose="020B0604020202020204" pitchFamily="34" charset="0"/>
              </a:rPr>
              <a:t>Contenu du CM</a:t>
            </a:r>
          </a:p>
        </p:txBody>
      </p:sp>
      <p:sp>
        <p:nvSpPr>
          <p:cNvPr id="3" name="Espace réservé du contenu 2"/>
          <p:cNvSpPr>
            <a:spLocks noGrp="1"/>
          </p:cNvSpPr>
          <p:nvPr>
            <p:ph sz="half" idx="1"/>
          </p:nvPr>
        </p:nvSpPr>
        <p:spPr>
          <a:xfrm>
            <a:off x="838200" y="1825625"/>
            <a:ext cx="5181600" cy="4351338"/>
          </a:xfrm>
        </p:spPr>
        <p:txBody>
          <a:bodyPr>
            <a:normAutofit/>
          </a:bodyPr>
          <a:lstStyle/>
          <a:p>
            <a:endParaRPr lang="fr-FR" sz="2400" dirty="0"/>
          </a:p>
          <a:p>
            <a:pPr algn="just"/>
            <a:r>
              <a:rPr lang="fr-FR" sz="2400" dirty="0">
                <a:latin typeface="Arial Narrow" panose="020B0604020202020204" pitchFamily="34" charset="0"/>
                <a:cs typeface="Arial Narrow" panose="020B0604020202020204" pitchFamily="34" charset="0"/>
              </a:rPr>
              <a:t>ATTENTION aux doléances et aux interprétations qu'il convient de ne pas retenir systématiquement, </a:t>
            </a:r>
          </a:p>
          <a:p>
            <a:pPr algn="just"/>
            <a:r>
              <a:rPr lang="fr-FR" sz="2400" dirty="0">
                <a:latin typeface="Arial Narrow" panose="020B0604020202020204" pitchFamily="34" charset="0"/>
                <a:cs typeface="Arial Narrow" panose="020B0604020202020204" pitchFamily="34" charset="0"/>
              </a:rPr>
              <a:t>ATTENTION de ne jamais se laisser dicter les termes d'un certificat, le médecin n’étant pas « le greffier » du patient. La rédaction d'un certificat doit être exposée avec soin, son libellé doit pouvoir être justifiable le cas échéant </a:t>
            </a:r>
          </a:p>
          <a:p>
            <a:endParaRPr lang="fr-FR" sz="2400" dirty="0"/>
          </a:p>
        </p:txBody>
      </p:sp>
      <p:pic>
        <p:nvPicPr>
          <p:cNvPr id="8194" name="Picture 2" descr="Attention ! - A.S.MARCOUSSIS GYMNASTIQUE">
            <a:extLst>
              <a:ext uri="{FF2B5EF4-FFF2-40B4-BE49-F238E27FC236}">
                <a16:creationId xmlns="" xmlns:a16="http://schemas.microsoft.com/office/drawing/2014/main" id="{FE2224F8-9046-134D-89D1-8E2577ECBE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2718076"/>
            <a:ext cx="5181600" cy="2566435"/>
          </a:xfrm>
          <a:prstGeom prst="rect">
            <a:avLst/>
          </a:prstGeom>
          <a:noFill/>
        </p:spPr>
      </p:pic>
    </p:spTree>
    <p:extLst>
      <p:ext uri="{BB962C8B-B14F-4D97-AF65-F5344CB8AC3E}">
        <p14:creationId xmlns:p14="http://schemas.microsoft.com/office/powerpoint/2010/main" val="289993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16414"/>
          </a:xfrm>
        </p:spPr>
        <p:txBody>
          <a:bodyPr/>
          <a:lstStyle/>
          <a:p>
            <a:pPr algn="ctr"/>
            <a:r>
              <a:rPr lang="fr-FR" sz="4000" b="1" dirty="0">
                <a:latin typeface="Arial Narrow"/>
                <a:cs typeface="Arial Narrow"/>
              </a:rPr>
              <a:t>A qui remettre le CM? </a:t>
            </a:r>
          </a:p>
        </p:txBody>
      </p:sp>
      <p:sp>
        <p:nvSpPr>
          <p:cNvPr id="3" name="Espace réservé du contenu 2"/>
          <p:cNvSpPr>
            <a:spLocks noGrp="1"/>
          </p:cNvSpPr>
          <p:nvPr>
            <p:ph idx="1"/>
          </p:nvPr>
        </p:nvSpPr>
        <p:spPr/>
        <p:txBody>
          <a:bodyPr>
            <a:normAutofit/>
          </a:bodyPr>
          <a:lstStyle/>
          <a:p>
            <a:pPr algn="just"/>
            <a:r>
              <a:rPr lang="fr-FR" dirty="0">
                <a:solidFill>
                  <a:srgbClr val="8D35D1"/>
                </a:solidFill>
                <a:latin typeface="Arial Narrow"/>
                <a:cs typeface="Arial Narrow"/>
              </a:rPr>
              <a:t>A l’intéressé</a:t>
            </a:r>
            <a:r>
              <a:rPr lang="fr-FR" dirty="0">
                <a:latin typeface="Arial Narrow"/>
                <a:cs typeface="Arial Narrow"/>
              </a:rPr>
              <a:t>, quelle que soit la personne ou l'autorité destinataire du certificat</a:t>
            </a:r>
          </a:p>
          <a:p>
            <a:pPr algn="just">
              <a:buNone/>
            </a:pPr>
            <a:endParaRPr lang="fr-FR" dirty="0">
              <a:latin typeface="Arial Narrow"/>
              <a:cs typeface="Arial Narrow"/>
            </a:endParaRPr>
          </a:p>
          <a:p>
            <a:pPr algn="just"/>
            <a:r>
              <a:rPr lang="fr-FR" dirty="0">
                <a:solidFill>
                  <a:srgbClr val="8D35D1"/>
                </a:solidFill>
                <a:latin typeface="Arial Narrow"/>
                <a:cs typeface="Arial Narrow"/>
              </a:rPr>
              <a:t>Jamais à qui que ce soit, à l'insu du patient </a:t>
            </a:r>
            <a:r>
              <a:rPr lang="fr-FR" dirty="0">
                <a:latin typeface="Arial Narrow"/>
                <a:cs typeface="Arial Narrow"/>
              </a:rPr>
              <a:t>ou sans consentement, en dehors des dérogations prévues par le code pénal : en cas de réquisition, le certificat est </a:t>
            </a:r>
            <a:r>
              <a:rPr lang="fr-FR" b="1" dirty="0">
                <a:latin typeface="Arial Narrow"/>
                <a:cs typeface="Arial Narrow"/>
              </a:rPr>
              <a:t>nécessairement remis l'autorité qui sollicite la réquisition. </a:t>
            </a:r>
            <a:r>
              <a:rPr lang="fr-FR" dirty="0">
                <a:latin typeface="Arial Narrow"/>
                <a:cs typeface="Arial Narrow"/>
              </a:rPr>
              <a:t/>
            </a:r>
            <a:br>
              <a:rPr lang="fr-FR" dirty="0">
                <a:latin typeface="Arial Narrow"/>
                <a:cs typeface="Arial Narrow"/>
              </a:rPr>
            </a:br>
            <a:endParaRPr lang="fr-FR" dirty="0">
              <a:latin typeface="Arial Narrow"/>
              <a:cs typeface="Arial Narrow"/>
            </a:endParaRPr>
          </a:p>
        </p:txBody>
      </p:sp>
      <p:pic>
        <p:nvPicPr>
          <p:cNvPr id="18434" name="Picture 2" descr="Panneau Attention Danger">
            <a:extLst>
              <a:ext uri="{FF2B5EF4-FFF2-40B4-BE49-F238E27FC236}">
                <a16:creationId xmlns="" xmlns:a16="http://schemas.microsoft.com/office/drawing/2014/main" id="{95F60D4B-800A-1142-B8F6-1CA883777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061" y="4260678"/>
            <a:ext cx="2051222" cy="205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8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solidFill>
                  <a:srgbClr val="FFFFFF"/>
                </a:solidFill>
                <a:latin typeface="Arial Narrow"/>
                <a:cs typeface="Arial Narrow"/>
              </a:rPr>
              <a:t>A qui remettre le CM? </a:t>
            </a:r>
            <a:endParaRPr lang="fr-FR" dirty="0"/>
          </a:p>
        </p:txBody>
      </p:sp>
      <p:sp>
        <p:nvSpPr>
          <p:cNvPr id="3" name="Espace réservé du contenu 2"/>
          <p:cNvSpPr>
            <a:spLocks noGrp="1"/>
          </p:cNvSpPr>
          <p:nvPr>
            <p:ph idx="1"/>
          </p:nvPr>
        </p:nvSpPr>
        <p:spPr>
          <a:xfrm>
            <a:off x="652848" y="1253331"/>
            <a:ext cx="10515600" cy="4351338"/>
          </a:xfrm>
        </p:spPr>
        <p:txBody>
          <a:bodyPr/>
          <a:lstStyle/>
          <a:p>
            <a:pPr algn="just"/>
            <a:endParaRPr lang="fr-FR" dirty="0">
              <a:latin typeface="Arial Narrow"/>
              <a:cs typeface="Arial Narrow"/>
            </a:endParaRPr>
          </a:p>
          <a:p>
            <a:pPr algn="just"/>
            <a:r>
              <a:rPr lang="fr-FR" u="sng" dirty="0">
                <a:latin typeface="Arial Narrow"/>
                <a:cs typeface="Arial Narrow"/>
              </a:rPr>
              <a:t>Quid des mineurs ?</a:t>
            </a:r>
            <a:r>
              <a:rPr lang="fr-FR" dirty="0">
                <a:latin typeface="Arial Narrow"/>
                <a:cs typeface="Arial Narrow"/>
              </a:rPr>
              <a:t> les certificats sont remis aux titulaires de l'autorité parentale ou au mineur lui-même, sous réserve des dispositions de l’article 1111-5 CSP</a:t>
            </a:r>
          </a:p>
          <a:p>
            <a:pPr algn="just"/>
            <a:r>
              <a:rPr lang="fr-FR" u="sng" dirty="0">
                <a:latin typeface="Arial Narrow"/>
                <a:cs typeface="Arial Narrow"/>
              </a:rPr>
              <a:t>Quid des incapables majeurs ? </a:t>
            </a:r>
            <a:r>
              <a:rPr lang="fr-FR" dirty="0">
                <a:latin typeface="Arial Narrow"/>
                <a:cs typeface="Arial Narrow"/>
              </a:rPr>
              <a:t> les certificats sont remis aux tuteurs et pas aux curateurs</a:t>
            </a:r>
          </a:p>
          <a:p>
            <a:pPr algn="just"/>
            <a:endParaRPr lang="fr-FR" dirty="0"/>
          </a:p>
        </p:txBody>
      </p:sp>
      <p:pic>
        <p:nvPicPr>
          <p:cNvPr id="19458" name="Picture 2" descr="Panneau Attention Danger">
            <a:extLst>
              <a:ext uri="{FF2B5EF4-FFF2-40B4-BE49-F238E27FC236}">
                <a16:creationId xmlns="" xmlns:a16="http://schemas.microsoft.com/office/drawing/2014/main" id="{9FCB8A13-01AC-1F45-878C-A1CC490ED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573" y="3531738"/>
            <a:ext cx="2718486" cy="271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4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5351F5F-DE09-D649-9D66-490AD6925A6E}"/>
              </a:ext>
            </a:extLst>
          </p:cNvPr>
          <p:cNvSpPr>
            <a:spLocks noGrp="1"/>
          </p:cNvSpPr>
          <p:nvPr>
            <p:ph idx="1"/>
          </p:nvPr>
        </p:nvSpPr>
        <p:spPr>
          <a:xfrm>
            <a:off x="838200" y="487017"/>
            <a:ext cx="10515600" cy="5689946"/>
          </a:xfrm>
        </p:spPr>
        <p:txBody>
          <a:bodyPr/>
          <a:lstStyle/>
          <a:p>
            <a:pPr marL="0" indent="0" algn="ctr">
              <a:buNone/>
            </a:pPr>
            <a:r>
              <a:rPr lang="fr-FR" b="1" dirty="0">
                <a:latin typeface="Arial Narrow" panose="020B0604020202020204" pitchFamily="34" charset="0"/>
                <a:cs typeface="Arial Narrow" panose="020B0604020202020204" pitchFamily="34" charset="0"/>
              </a:rPr>
              <a:t>QUELLES RESPONSABILITES? </a:t>
            </a:r>
          </a:p>
        </p:txBody>
      </p:sp>
      <p:pic>
        <p:nvPicPr>
          <p:cNvPr id="7" name="Image 6">
            <a:extLst>
              <a:ext uri="{FF2B5EF4-FFF2-40B4-BE49-F238E27FC236}">
                <a16:creationId xmlns="" xmlns:a16="http://schemas.microsoft.com/office/drawing/2014/main" id="{2F77AA6D-9D53-034F-ADE2-AEF029C77ADF}"/>
              </a:ext>
            </a:extLst>
          </p:cNvPr>
          <p:cNvPicPr>
            <a:picLocks noChangeAspect="1"/>
          </p:cNvPicPr>
          <p:nvPr/>
        </p:nvPicPr>
        <p:blipFill>
          <a:blip r:embed="rId2"/>
          <a:stretch>
            <a:fillRect/>
          </a:stretch>
        </p:blipFill>
        <p:spPr>
          <a:xfrm rot="20690584">
            <a:off x="838692" y="1801476"/>
            <a:ext cx="3236078" cy="3600706"/>
          </a:xfrm>
          <a:prstGeom prst="rect">
            <a:avLst/>
          </a:prstGeom>
        </p:spPr>
      </p:pic>
      <p:pic>
        <p:nvPicPr>
          <p:cNvPr id="8" name="Picture 2" descr="4 nouvelles sérigraphies Le Chat par Geluck en exclusivité chez Brüsel ! -  Brüsel | Philippe geluck, Le chat geluck, Chat">
            <a:extLst>
              <a:ext uri="{FF2B5EF4-FFF2-40B4-BE49-F238E27FC236}">
                <a16:creationId xmlns="" xmlns:a16="http://schemas.microsoft.com/office/drawing/2014/main" id="{28DFC23D-9463-1D48-B6EB-E49CEAAA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6202">
            <a:off x="4892208" y="1618775"/>
            <a:ext cx="2875549" cy="3966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ison chat - Recherche Google | Animaux amusants, Animales, Humour chiens">
            <a:extLst>
              <a:ext uri="{FF2B5EF4-FFF2-40B4-BE49-F238E27FC236}">
                <a16:creationId xmlns="" xmlns:a16="http://schemas.microsoft.com/office/drawing/2014/main" id="{5AD1417B-710E-9249-8BFA-E5ECD11C35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28564" y="1665423"/>
            <a:ext cx="2875550" cy="3527153"/>
          </a:xfrm>
          <a:prstGeom prst="rect">
            <a:avLst/>
          </a:prstGeom>
          <a:noFill/>
        </p:spPr>
      </p:pic>
      <p:sp>
        <p:nvSpPr>
          <p:cNvPr id="10" name="ZoneTexte 9">
            <a:extLst>
              <a:ext uri="{FF2B5EF4-FFF2-40B4-BE49-F238E27FC236}">
                <a16:creationId xmlns="" xmlns:a16="http://schemas.microsoft.com/office/drawing/2014/main" id="{F622D852-91A8-704B-A653-12578C5956D0}"/>
              </a:ext>
            </a:extLst>
          </p:cNvPr>
          <p:cNvSpPr txBox="1"/>
          <p:nvPr/>
        </p:nvSpPr>
        <p:spPr>
          <a:xfrm>
            <a:off x="9456779" y="3601830"/>
            <a:ext cx="1314995" cy="461665"/>
          </a:xfrm>
          <a:prstGeom prst="rect">
            <a:avLst/>
          </a:prstGeom>
          <a:pattFill prst="pct20">
            <a:fgClr>
              <a:schemeClr val="tx1"/>
            </a:fgClr>
            <a:bgClr>
              <a:schemeClr val="bg1"/>
            </a:bgClr>
          </a:pattFill>
          <a:ln>
            <a:solidFill>
              <a:schemeClr val="tx1"/>
            </a:solidFill>
          </a:ln>
          <a:effectLst>
            <a:outerShdw blurRad="50800" dir="5400000" algn="ctr" rotWithShape="0">
              <a:schemeClr val="bg1">
                <a:alpha val="0"/>
              </a:scheme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rPr>
              <a:t>Docteur « j’m </a:t>
            </a:r>
            <a:r>
              <a:rPr kumimoji="0" lang="fr-FR" sz="1200" b="0" i="0" u="none" strike="noStrike" kern="1200" cap="none" spc="0" normalizeH="0" baseline="0" noProof="0" dirty="0" err="1">
                <a:ln>
                  <a:noFill/>
                </a:ln>
                <a:solidFill>
                  <a:prstClr val="black"/>
                </a:solidFill>
                <a:effectLst/>
                <a:uLnTx/>
                <a:uFillTx/>
                <a:latin typeface="Arial" panose="020B0604020202020204"/>
                <a:ea typeface="+mn-ea"/>
                <a:cs typeface="+mn-cs"/>
              </a:rPr>
              <a:t>pô</a:t>
            </a:r>
            <a:r>
              <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rPr>
              <a:t> les juristes »</a:t>
            </a:r>
          </a:p>
        </p:txBody>
      </p:sp>
    </p:spTree>
    <p:extLst>
      <p:ext uri="{BB962C8B-B14F-4D97-AF65-F5344CB8AC3E}">
        <p14:creationId xmlns:p14="http://schemas.microsoft.com/office/powerpoint/2010/main" val="175454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élai  9"/>
          <p:cNvSpPr/>
          <p:nvPr/>
        </p:nvSpPr>
        <p:spPr>
          <a:xfrm>
            <a:off x="4567297" y="531732"/>
            <a:ext cx="3221501" cy="787790"/>
          </a:xfrm>
          <a:prstGeom prst="flowChartDelay">
            <a:avLst/>
          </a:prstGeom>
          <a:solidFill>
            <a:srgbClr val="009D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Responsabilité</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CIVILE</a:t>
            </a:r>
          </a:p>
        </p:txBody>
      </p:sp>
      <p:sp>
        <p:nvSpPr>
          <p:cNvPr id="18" name="Délai  17"/>
          <p:cNvSpPr/>
          <p:nvPr/>
        </p:nvSpPr>
        <p:spPr>
          <a:xfrm>
            <a:off x="4567295" y="1748517"/>
            <a:ext cx="3221501" cy="787790"/>
          </a:xfrm>
          <a:prstGeom prst="flowChartDelay">
            <a:avLst/>
          </a:prstGeom>
          <a:solidFill>
            <a:srgbClr val="009D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Responsabilité</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ADMINISTRATIVE</a:t>
            </a:r>
          </a:p>
        </p:txBody>
      </p:sp>
      <p:sp>
        <p:nvSpPr>
          <p:cNvPr id="19" name="Délai  18"/>
          <p:cNvSpPr/>
          <p:nvPr/>
        </p:nvSpPr>
        <p:spPr>
          <a:xfrm>
            <a:off x="4567295" y="4855034"/>
            <a:ext cx="3221501" cy="78779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Responsabilité</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ORDINALE</a:t>
            </a:r>
          </a:p>
        </p:txBody>
      </p:sp>
      <p:sp>
        <p:nvSpPr>
          <p:cNvPr id="21" name="Délai  20"/>
          <p:cNvSpPr/>
          <p:nvPr/>
        </p:nvSpPr>
        <p:spPr>
          <a:xfrm>
            <a:off x="4567295" y="3175746"/>
            <a:ext cx="3221501" cy="787790"/>
          </a:xfrm>
          <a:prstGeom prst="flowChartDela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Responsabilité</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PENALE</a:t>
            </a:r>
          </a:p>
        </p:txBody>
      </p:sp>
      <p:sp>
        <p:nvSpPr>
          <p:cNvPr id="28" name="Rectangle 27"/>
          <p:cNvSpPr/>
          <p:nvPr/>
        </p:nvSpPr>
        <p:spPr>
          <a:xfrm>
            <a:off x="9037548" y="316430"/>
            <a:ext cx="2640039" cy="1078787"/>
          </a:xfrm>
          <a:prstGeom prst="rect">
            <a:avLst/>
          </a:prstGeom>
          <a:solidFill>
            <a:srgbClr val="009D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Initiative de la procédure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VICTIME </a:t>
            </a:r>
          </a:p>
        </p:txBody>
      </p:sp>
      <p:sp>
        <p:nvSpPr>
          <p:cNvPr id="29" name="Rectangle 28"/>
          <p:cNvSpPr/>
          <p:nvPr/>
        </p:nvSpPr>
        <p:spPr>
          <a:xfrm>
            <a:off x="9037549" y="1748517"/>
            <a:ext cx="2640039" cy="787790"/>
          </a:xfrm>
          <a:prstGeom prst="rect">
            <a:avLst/>
          </a:prstGeom>
          <a:solidFill>
            <a:srgbClr val="009D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VICTIME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PRÉFET / ARS</a:t>
            </a:r>
          </a:p>
        </p:txBody>
      </p:sp>
      <p:sp>
        <p:nvSpPr>
          <p:cNvPr id="30" name="Rectangle 29"/>
          <p:cNvSpPr/>
          <p:nvPr/>
        </p:nvSpPr>
        <p:spPr>
          <a:xfrm>
            <a:off x="9037548" y="3186242"/>
            <a:ext cx="2640039" cy="7877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PROCUREUR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(possibilité pour la victime de se constituer partie civile)</a:t>
            </a:r>
          </a:p>
        </p:txBody>
      </p:sp>
      <p:sp>
        <p:nvSpPr>
          <p:cNvPr id="31" name="Rectangle 30"/>
          <p:cNvSpPr/>
          <p:nvPr/>
        </p:nvSpPr>
        <p:spPr>
          <a:xfrm>
            <a:off x="9037548" y="4855034"/>
            <a:ext cx="2640039" cy="7877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PATIENT / ASS. MALADIE ARS / CONFRÈRES</a:t>
            </a:r>
          </a:p>
        </p:txBody>
      </p:sp>
      <p:sp>
        <p:nvSpPr>
          <p:cNvPr id="34" name="Chevron 33"/>
          <p:cNvSpPr/>
          <p:nvPr/>
        </p:nvSpPr>
        <p:spPr>
          <a:xfrm>
            <a:off x="8315240" y="759639"/>
            <a:ext cx="196947" cy="309490"/>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Chevron 34"/>
          <p:cNvSpPr/>
          <p:nvPr/>
        </p:nvSpPr>
        <p:spPr>
          <a:xfrm>
            <a:off x="8315238" y="1969456"/>
            <a:ext cx="196947" cy="309490"/>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Chevron 36"/>
          <p:cNvSpPr/>
          <p:nvPr/>
        </p:nvSpPr>
        <p:spPr>
          <a:xfrm>
            <a:off x="8320445" y="3414896"/>
            <a:ext cx="196947" cy="309490"/>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Chevron 38"/>
          <p:cNvSpPr/>
          <p:nvPr/>
        </p:nvSpPr>
        <p:spPr>
          <a:xfrm>
            <a:off x="8300027" y="5131430"/>
            <a:ext cx="196946" cy="251663"/>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Parenthèse ouvrante 3"/>
          <p:cNvSpPr/>
          <p:nvPr/>
        </p:nvSpPr>
        <p:spPr>
          <a:xfrm>
            <a:off x="3906814" y="482523"/>
            <a:ext cx="351693" cy="2053784"/>
          </a:xfrm>
          <a:prstGeom prst="leftBracket">
            <a:avLst/>
          </a:prstGeom>
          <a:ln w="50800" cap="rnd">
            <a:solidFill>
              <a:schemeClr val="tx1"/>
            </a:solidFill>
          </a:ln>
          <a:effectLst>
            <a:reflection blurRad="12700" stA="26000" endPos="32000" dist="12700" dir="5400000" sy="-100000" rotWithShape="0"/>
          </a:effectLst>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Parenthèse ouvrante 39"/>
          <p:cNvSpPr/>
          <p:nvPr/>
        </p:nvSpPr>
        <p:spPr>
          <a:xfrm>
            <a:off x="3906814" y="2906471"/>
            <a:ext cx="352800" cy="3144105"/>
          </a:xfrm>
          <a:prstGeom prst="leftBracket">
            <a:avLst/>
          </a:prstGeom>
          <a:ln w="50800">
            <a:solidFill>
              <a:schemeClr val="tx1"/>
            </a:solidFill>
          </a:ln>
          <a:effectLst>
            <a:reflection blurRad="12700" stA="26000" endPos="32000" dist="12700" dir="5400000" sy="-100000" rotWithShape="0"/>
          </a:effectLst>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Connecteur droit 6"/>
          <p:cNvCxnSpPr>
            <a:cxnSpLocks/>
          </p:cNvCxnSpPr>
          <p:nvPr/>
        </p:nvCxnSpPr>
        <p:spPr>
          <a:xfrm flipV="1">
            <a:off x="4567295" y="4321694"/>
            <a:ext cx="7110292" cy="6034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121495" y="1001583"/>
            <a:ext cx="2606589"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But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INDEMNISER </a:t>
            </a:r>
          </a:p>
        </p:txBody>
      </p:sp>
      <p:sp>
        <p:nvSpPr>
          <p:cNvPr id="44" name="ZoneTexte 43"/>
          <p:cNvSpPr txBox="1"/>
          <p:nvPr/>
        </p:nvSpPr>
        <p:spPr>
          <a:xfrm>
            <a:off x="808736" y="3101534"/>
            <a:ext cx="3232108"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But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RÉPRIMER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Au nom de la société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Au nom de la profession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Au nom de l’établissement</a:t>
            </a:r>
          </a:p>
        </p:txBody>
      </p:sp>
      <p:sp>
        <p:nvSpPr>
          <p:cNvPr id="2" name="ZoneTexte 1">
            <a:extLst>
              <a:ext uri="{FF2B5EF4-FFF2-40B4-BE49-F238E27FC236}">
                <a16:creationId xmlns="" xmlns:a16="http://schemas.microsoft.com/office/drawing/2014/main" id="{B2E0C190-A931-CE49-A250-2DCE14ED51BE}"/>
              </a:ext>
            </a:extLst>
          </p:cNvPr>
          <p:cNvSpPr txBox="1"/>
          <p:nvPr/>
        </p:nvSpPr>
        <p:spPr>
          <a:xfrm>
            <a:off x="56708" y="1838663"/>
            <a:ext cx="177211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rPr>
              <a:t>Nécessité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rPr>
              <a:t>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rPr>
              <a:t>Démontrer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rPr>
              <a:t> une faute. </a:t>
            </a:r>
          </a:p>
        </p:txBody>
      </p:sp>
    </p:spTree>
    <p:extLst>
      <p:ext uri="{BB962C8B-B14F-4D97-AF65-F5344CB8AC3E}">
        <p14:creationId xmlns:p14="http://schemas.microsoft.com/office/powerpoint/2010/main" val="39135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chor="ctr">
            <a:normAutofit/>
          </a:bodyPr>
          <a:lstStyle/>
          <a:p>
            <a:pPr algn="ctr"/>
            <a:r>
              <a:rPr lang="fr-FR" b="1" dirty="0">
                <a:latin typeface="Arial Narrow"/>
                <a:cs typeface="Arial Narrow"/>
              </a:rPr>
              <a:t>FOCUS : Responsabilité pénale</a:t>
            </a:r>
            <a:endParaRPr lang="fr-FR" dirty="0"/>
          </a:p>
        </p:txBody>
      </p:sp>
      <p:sp>
        <p:nvSpPr>
          <p:cNvPr id="3" name="Espace réservé du contenu 2"/>
          <p:cNvSpPr>
            <a:spLocks noGrp="1"/>
          </p:cNvSpPr>
          <p:nvPr>
            <p:ph sz="half" idx="1"/>
          </p:nvPr>
        </p:nvSpPr>
        <p:spPr>
          <a:xfrm>
            <a:off x="367748" y="1825625"/>
            <a:ext cx="7543800" cy="4351338"/>
          </a:xfrm>
        </p:spPr>
        <p:txBody>
          <a:bodyPr>
            <a:noAutofit/>
          </a:bodyPr>
          <a:lstStyle/>
          <a:p>
            <a:pPr marL="0" indent="0" algn="ctr">
              <a:buNone/>
            </a:pPr>
            <a:endParaRPr lang="fr-FR" sz="1800" dirty="0">
              <a:latin typeface="Arial Narrow" panose="020B0604020202020204" pitchFamily="34" charset="0"/>
              <a:cs typeface="Arial Narrow" panose="020B0604020202020204" pitchFamily="34" charset="0"/>
            </a:endParaRPr>
          </a:p>
          <a:p>
            <a:pPr marL="0" indent="0" algn="ctr">
              <a:buNone/>
            </a:pPr>
            <a:r>
              <a:rPr lang="fr-FR" sz="1800" b="1" dirty="0">
                <a:latin typeface="Arial Narrow" panose="020B0604020202020204" pitchFamily="34" charset="0"/>
                <a:cs typeface="Arial Narrow" panose="020B0604020202020204" pitchFamily="34" charset="0"/>
              </a:rPr>
              <a:t>Article 441-7 CP</a:t>
            </a:r>
          </a:p>
          <a:p>
            <a:pPr marL="0" indent="0" algn="ctr">
              <a:buNone/>
            </a:pPr>
            <a:r>
              <a:rPr lang="fr-FR" sz="1800" dirty="0">
                <a:latin typeface="Arial Narrow" panose="020B0604020202020204" pitchFamily="34" charset="0"/>
                <a:cs typeface="Arial Narrow" panose="020B0604020202020204" pitchFamily="34" charset="0"/>
              </a:rPr>
              <a:t>Est puni d'un an d'emprisonnement et de 15 000 euros d'amende le fait :</a:t>
            </a:r>
          </a:p>
          <a:p>
            <a:pPr marL="0" indent="0" algn="ctr">
              <a:buNone/>
            </a:pPr>
            <a:r>
              <a:rPr lang="fr-FR" sz="1800" dirty="0">
                <a:latin typeface="Arial Narrow" panose="020B0604020202020204" pitchFamily="34" charset="0"/>
                <a:cs typeface="Arial Narrow" panose="020B0604020202020204" pitchFamily="34" charset="0"/>
              </a:rPr>
              <a:t>1° D'établir une attestation ou un certificat faisant état de faits matériellement inexacts ;</a:t>
            </a:r>
          </a:p>
          <a:p>
            <a:pPr marL="0" indent="0" algn="ctr">
              <a:buNone/>
            </a:pPr>
            <a:r>
              <a:rPr lang="fr-FR" sz="1800" dirty="0">
                <a:latin typeface="Arial Narrow" panose="020B0604020202020204" pitchFamily="34" charset="0"/>
                <a:cs typeface="Arial Narrow" panose="020B0604020202020204" pitchFamily="34" charset="0"/>
              </a:rPr>
              <a:t>2° De falsifier une attestation ou un certificat originairement sincère ;</a:t>
            </a:r>
          </a:p>
          <a:p>
            <a:pPr marL="0" indent="0" algn="ctr">
              <a:buNone/>
            </a:pPr>
            <a:r>
              <a:rPr lang="fr-FR" sz="1800" dirty="0">
                <a:latin typeface="Arial Narrow" panose="020B0604020202020204" pitchFamily="34" charset="0"/>
                <a:cs typeface="Arial Narrow" panose="020B0604020202020204" pitchFamily="34" charset="0"/>
              </a:rPr>
              <a:t>3° De faire usage d'une attestation ou d'un certificat inexact ou falsifié.</a:t>
            </a:r>
          </a:p>
          <a:p>
            <a:pPr marL="0" indent="0" algn="ctr">
              <a:buNone/>
            </a:pPr>
            <a:r>
              <a:rPr lang="fr-FR" sz="1800" dirty="0">
                <a:latin typeface="Arial Narrow" panose="020B0604020202020204" pitchFamily="34" charset="0"/>
                <a:cs typeface="Arial Narrow" panose="020B0604020202020204" pitchFamily="34" charset="0"/>
              </a:rPr>
              <a:t>Les peines sont portées à trois ans d'emprisonnement et à 45 000 euros d'amende lorsque l'infraction est commise en vue de porter préjudice au Trésor public ou au patrimoine d'autrui, soit en vue d'obtenir un titre de séjour ou le bénéfice d'une protection contre l'éloignement.</a:t>
            </a:r>
          </a:p>
        </p:txBody>
      </p:sp>
      <p:pic>
        <p:nvPicPr>
          <p:cNvPr id="20482" name="Picture 2" descr="prison chat - Recherche Google | Animaux amusants, Animales, Humour chiens">
            <a:extLst>
              <a:ext uri="{FF2B5EF4-FFF2-40B4-BE49-F238E27FC236}">
                <a16:creationId xmlns="" xmlns:a16="http://schemas.microsoft.com/office/drawing/2014/main" id="{8A4CAC04-7C2C-FC4A-B295-4BE66A1FD9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0224" y="1987850"/>
            <a:ext cx="2349826" cy="2882299"/>
          </a:xfrm>
          <a:prstGeom prst="rect">
            <a:avLst/>
          </a:prstGeom>
          <a:solidFill>
            <a:srgbClr val="FFFFFF"/>
          </a:solidFill>
        </p:spPr>
      </p:pic>
    </p:spTree>
    <p:extLst>
      <p:ext uri="{BB962C8B-B14F-4D97-AF65-F5344CB8AC3E}">
        <p14:creationId xmlns:p14="http://schemas.microsoft.com/office/powerpoint/2010/main" val="55806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078" y="514213"/>
            <a:ext cx="10515600" cy="787814"/>
          </a:xfrm>
        </p:spPr>
        <p:txBody>
          <a:bodyPr anchor="ctr">
            <a:normAutofit/>
          </a:bodyPr>
          <a:lstStyle/>
          <a:p>
            <a:r>
              <a:rPr lang="fr-FR" dirty="0">
                <a:latin typeface="Arial Narrow" panose="020B0604020202020204" pitchFamily="34" charset="0"/>
                <a:cs typeface="Arial Narrow" panose="020B0604020202020204" pitchFamily="34" charset="0"/>
              </a:rPr>
              <a:t>C’est à dire……</a:t>
            </a:r>
          </a:p>
        </p:txBody>
      </p:sp>
      <p:pic>
        <p:nvPicPr>
          <p:cNvPr id="21506" name="Picture 2" descr="prison chat - Recherche Google | Animaux amusants, Animales, Humour chiens">
            <a:extLst>
              <a:ext uri="{FF2B5EF4-FFF2-40B4-BE49-F238E27FC236}">
                <a16:creationId xmlns="" xmlns:a16="http://schemas.microsoft.com/office/drawing/2014/main" id="{99C270EA-F101-164F-939D-C738E1B586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0804305">
            <a:off x="1237818" y="1812511"/>
            <a:ext cx="3547476" cy="4351338"/>
          </a:xfrm>
          <a:prstGeom prst="rect">
            <a:avLst/>
          </a:prstGeom>
          <a:solidFill>
            <a:srgbClr val="FFFFFF"/>
          </a:solidFill>
        </p:spPr>
      </p:pic>
      <p:sp>
        <p:nvSpPr>
          <p:cNvPr id="3" name="Espace réservé du contenu 2"/>
          <p:cNvSpPr>
            <a:spLocks noGrp="1"/>
          </p:cNvSpPr>
          <p:nvPr>
            <p:ph sz="half" idx="2"/>
          </p:nvPr>
        </p:nvSpPr>
        <p:spPr>
          <a:xfrm>
            <a:off x="5337313" y="1114767"/>
            <a:ext cx="6192079" cy="5049082"/>
          </a:xfrm>
        </p:spPr>
        <p:txBody>
          <a:bodyPr>
            <a:noAutofit/>
          </a:bodyPr>
          <a:lstStyle/>
          <a:p>
            <a:pPr algn="ctr">
              <a:buNone/>
            </a:pPr>
            <a:r>
              <a:rPr lang="fr-FR" sz="2000" b="1" dirty="0">
                <a:latin typeface="Arial Narrow" panose="020B0604020202020204" pitchFamily="34" charset="0"/>
                <a:cs typeface="Arial Narrow" panose="020B0604020202020204" pitchFamily="34" charset="0"/>
              </a:rPr>
              <a:t>Article 313-2 CP </a:t>
            </a:r>
          </a:p>
          <a:p>
            <a:pPr>
              <a:buNone/>
            </a:pPr>
            <a:endParaRPr lang="fr-FR" sz="2000" dirty="0">
              <a:latin typeface="Arial Narrow" panose="020B0604020202020204" pitchFamily="34" charset="0"/>
              <a:cs typeface="Arial Narrow" panose="020B0604020202020204" pitchFamily="34" charset="0"/>
            </a:endParaRPr>
          </a:p>
          <a:p>
            <a:pPr>
              <a:buNone/>
            </a:pPr>
            <a:r>
              <a:rPr lang="fr-FR" sz="2000" dirty="0">
                <a:latin typeface="Arial Narrow" panose="020B0604020202020204" pitchFamily="34" charset="0"/>
                <a:cs typeface="Arial Narrow" panose="020B0604020202020204" pitchFamily="34" charset="0"/>
              </a:rPr>
              <a:t>Les peines sont portées à sept ans d'emprisonnement et à 750000 euros d'amende lorsque l'escroquerie est réalisée :</a:t>
            </a:r>
          </a:p>
          <a:p>
            <a:pPr>
              <a:buNone/>
            </a:pPr>
            <a:r>
              <a:rPr lang="fr-FR" sz="2000" dirty="0">
                <a:latin typeface="Arial Narrow" panose="020B0604020202020204" pitchFamily="34" charset="0"/>
                <a:cs typeface="Arial Narrow" panose="020B0604020202020204" pitchFamily="34" charset="0"/>
              </a:rPr>
              <a:t>1° Par une personne dépositaire de l'autorité publique ou chargée d'une mission de service public, dans l'exercice ou à l'occasion de l'exercice de ses fonctions ou de sa mission ; (…) </a:t>
            </a:r>
          </a:p>
          <a:p>
            <a:pPr>
              <a:buNone/>
            </a:pPr>
            <a:r>
              <a:rPr lang="fr-FR" sz="2000" dirty="0">
                <a:latin typeface="Arial Narrow" panose="020B0604020202020204" pitchFamily="34" charset="0"/>
                <a:cs typeface="Arial Narrow" panose="020B0604020202020204" pitchFamily="34" charset="0"/>
              </a:rPr>
              <a:t>5° Au préjudice d'une personne publique, d'un organisme de protection sociale ou d'un organisme chargé d'une mission de service public, pour l'obtention d'une allocation, d'une prestation, d'un paiement ou d'un avantage indu.</a:t>
            </a:r>
          </a:p>
          <a:p>
            <a:pPr>
              <a:buNone/>
            </a:pPr>
            <a:r>
              <a:rPr lang="fr-FR" sz="2000" dirty="0">
                <a:latin typeface="Arial Narrow" panose="020B0604020202020204" pitchFamily="34" charset="0"/>
                <a:cs typeface="Arial Narrow" panose="020B0604020202020204" pitchFamily="34" charset="0"/>
              </a:rPr>
              <a:t>Les peines sont portées à dix ans d'emprisonnement et à 1 000 000 Euros d'amende lorsque l'escroquerie est commise en bande organisée.</a:t>
            </a:r>
          </a:p>
        </p:txBody>
      </p:sp>
    </p:spTree>
    <p:extLst>
      <p:ext uri="{BB962C8B-B14F-4D97-AF65-F5344CB8AC3E}">
        <p14:creationId xmlns:p14="http://schemas.microsoft.com/office/powerpoint/2010/main" val="136090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62" y="452307"/>
            <a:ext cx="10515600" cy="822244"/>
          </a:xfrm>
        </p:spPr>
        <p:txBody>
          <a:bodyPr anchor="ctr">
            <a:normAutofit/>
          </a:bodyPr>
          <a:lstStyle/>
          <a:p>
            <a:pPr algn="ctr"/>
            <a:r>
              <a:rPr lang="fr-FR" b="1" dirty="0">
                <a:latin typeface="Arial Narrow"/>
                <a:cs typeface="Arial Narrow"/>
              </a:rPr>
              <a:t>FOCUS : Responsabilité ORDINALE</a:t>
            </a:r>
            <a:endParaRPr lang="fr-FR" dirty="0"/>
          </a:p>
        </p:txBody>
      </p:sp>
      <p:pic>
        <p:nvPicPr>
          <p:cNvPr id="9218" name="Picture 2" descr="Cambrin : la colère d'un médecin libéral,« Je pars en retraite si la loi  passe ! » - La Voix du Nord">
            <a:extLst>
              <a:ext uri="{FF2B5EF4-FFF2-40B4-BE49-F238E27FC236}">
                <a16:creationId xmlns="" xmlns:a16="http://schemas.microsoft.com/office/drawing/2014/main" id="{7D3E3F87-8109-074B-969D-BAF1EF606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24138">
            <a:off x="2653206" y="2075972"/>
            <a:ext cx="3840886" cy="21508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eijo bisous nounours coeurs roses Image, GIF animé">
            <a:extLst>
              <a:ext uri="{FF2B5EF4-FFF2-40B4-BE49-F238E27FC236}">
                <a16:creationId xmlns="" xmlns:a16="http://schemas.microsoft.com/office/drawing/2014/main" id="{1812F529-A076-E642-A9DC-C4B0E03A2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143">
            <a:off x="6595832" y="3413460"/>
            <a:ext cx="2491446" cy="210560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personne, chemise, mur, Visage humain&#10;&#10;Description générée automatiquement">
            <a:extLst>
              <a:ext uri="{FF2B5EF4-FFF2-40B4-BE49-F238E27FC236}">
                <a16:creationId xmlns="" xmlns:a16="http://schemas.microsoft.com/office/drawing/2014/main" id="{417C86E9-3296-3880-6340-F5EA8FEAEFDE}"/>
              </a:ext>
            </a:extLst>
          </p:cNvPr>
          <p:cNvPicPr>
            <a:picLocks noChangeAspect="1"/>
          </p:cNvPicPr>
          <p:nvPr/>
        </p:nvPicPr>
        <p:blipFill>
          <a:blip r:embed="rId5"/>
          <a:stretch>
            <a:fillRect/>
          </a:stretch>
        </p:blipFill>
        <p:spPr>
          <a:xfrm rot="21243291">
            <a:off x="2398385" y="2401071"/>
            <a:ext cx="1888685" cy="3180301"/>
          </a:xfrm>
          <a:prstGeom prst="rect">
            <a:avLst/>
          </a:prstGeom>
        </p:spPr>
      </p:pic>
      <p:pic>
        <p:nvPicPr>
          <p:cNvPr id="1026" name="Picture 2" descr="Fan &quot;Mon Amour&quot; – OLIVIER BERNOUX">
            <a:extLst>
              <a:ext uri="{FF2B5EF4-FFF2-40B4-BE49-F238E27FC236}">
                <a16:creationId xmlns="" xmlns:a16="http://schemas.microsoft.com/office/drawing/2014/main" id="{7347F4ED-6ECD-ABE4-51A2-66F3523C16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8584">
            <a:off x="7508174" y="1605094"/>
            <a:ext cx="3581400"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0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dirty="0">
                <a:latin typeface="Arial Narrow"/>
                <a:cs typeface="Arial Narrow"/>
              </a:rPr>
              <a:t>Petit rappel de la sagesse….</a:t>
            </a:r>
          </a:p>
        </p:txBody>
      </p:sp>
      <p:sp>
        <p:nvSpPr>
          <p:cNvPr id="3" name="Espace réservé du contenu 2"/>
          <p:cNvSpPr>
            <a:spLocks noGrp="1"/>
          </p:cNvSpPr>
          <p:nvPr>
            <p:ph idx="1"/>
          </p:nvPr>
        </p:nvSpPr>
        <p:spPr>
          <a:xfrm>
            <a:off x="963827" y="2405269"/>
            <a:ext cx="10389973" cy="3644027"/>
          </a:xfrm>
        </p:spPr>
        <p:txBody>
          <a:bodyPr anchor="ctr"/>
          <a:lstStyle/>
          <a:p>
            <a:pPr algn="just">
              <a:buNone/>
            </a:pPr>
            <a:r>
              <a:rPr lang="fr-FR" i="1" dirty="0">
                <a:latin typeface="Arial Narrow"/>
                <a:cs typeface="Arial Narrow"/>
              </a:rPr>
              <a:t>	Le certificat médical ne se justifie que </a:t>
            </a:r>
            <a:r>
              <a:rPr lang="fr-FR" b="1" i="1" dirty="0">
                <a:latin typeface="Arial Narrow"/>
                <a:cs typeface="Arial Narrow"/>
              </a:rPr>
              <a:t>s’il a une raison médicale</a:t>
            </a:r>
            <a:r>
              <a:rPr lang="fr-FR" i="1" dirty="0">
                <a:latin typeface="Arial Narrow"/>
                <a:cs typeface="Arial Narrow"/>
              </a:rPr>
              <a:t>. Il n’est obligatoire que si un texte législatif ou réglementaire l’exige. </a:t>
            </a:r>
          </a:p>
          <a:p>
            <a:pPr algn="just">
              <a:buNone/>
            </a:pPr>
            <a:endParaRPr lang="fr-FR" i="1" dirty="0">
              <a:latin typeface="Arial Narrow"/>
              <a:cs typeface="Arial Narrow"/>
            </a:endParaRPr>
          </a:p>
          <a:p>
            <a:pPr algn="just">
              <a:buNone/>
            </a:pPr>
            <a:r>
              <a:rPr lang="fr-FR" i="1" dirty="0">
                <a:latin typeface="Arial Narrow"/>
                <a:cs typeface="Arial Narrow"/>
              </a:rPr>
              <a:t>	Dans de nombreux autres cas, </a:t>
            </a:r>
            <a:r>
              <a:rPr lang="fr-FR" b="1" i="1" dirty="0">
                <a:latin typeface="Arial Narrow"/>
                <a:cs typeface="Arial Narrow"/>
              </a:rPr>
              <a:t>il n’est pas nécessaire</a:t>
            </a:r>
            <a:r>
              <a:rPr lang="fr-FR" i="1" dirty="0">
                <a:latin typeface="Arial Narrow"/>
                <a:cs typeface="Arial Narrow"/>
              </a:rPr>
              <a:t>. </a:t>
            </a:r>
          </a:p>
          <a:p>
            <a:pPr algn="just">
              <a:buNone/>
            </a:pPr>
            <a:r>
              <a:rPr lang="fr-FR" i="1" dirty="0">
                <a:latin typeface="Arial Narrow"/>
                <a:cs typeface="Arial Narrow"/>
              </a:rPr>
              <a:t>	</a:t>
            </a:r>
          </a:p>
          <a:p>
            <a:pPr algn="just">
              <a:buNone/>
            </a:pPr>
            <a:r>
              <a:rPr lang="fr-FR" i="1" dirty="0">
                <a:latin typeface="Arial Narrow"/>
                <a:cs typeface="Arial Narrow"/>
              </a:rPr>
              <a:t>	Réduire le nombre de certificats médicaux, </a:t>
            </a:r>
            <a:r>
              <a:rPr lang="fr-FR" b="1" i="1" dirty="0">
                <a:solidFill>
                  <a:srgbClr val="FF0000"/>
                </a:solidFill>
                <a:latin typeface="Arial Narrow"/>
                <a:cs typeface="Arial Narrow"/>
              </a:rPr>
              <a:t>c’est laisser du temps au médecin pour soigner ses patients…..</a:t>
            </a:r>
          </a:p>
        </p:txBody>
      </p:sp>
      <p:pic>
        <p:nvPicPr>
          <p:cNvPr id="2054" name="Picture 6" descr="Rêver d'un vieux sage – Signification du vieux sage en rêve– Doctissimo">
            <a:extLst>
              <a:ext uri="{FF2B5EF4-FFF2-40B4-BE49-F238E27FC236}">
                <a16:creationId xmlns="" xmlns:a16="http://schemas.microsoft.com/office/drawing/2014/main" id="{E8582840-80FC-AE44-9460-BEA1657B0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93225">
            <a:off x="651013" y="840469"/>
            <a:ext cx="2631404" cy="153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 xmlns:a16="http://schemas.microsoft.com/office/drawing/2014/main" id="{6897F853-190E-EE45-8E13-A44C1DD1BB11}"/>
              </a:ext>
            </a:extLst>
          </p:cNvPr>
          <p:cNvSpPr>
            <a:spLocks noGrp="1" noChangeArrowheads="1"/>
          </p:cNvSpPr>
          <p:nvPr>
            <p:ph type="title"/>
          </p:nvPr>
        </p:nvSpPr>
        <p:spPr bwMode="auto">
          <a:xfrm>
            <a:off x="457615" y="871791"/>
            <a:ext cx="8429625" cy="933152"/>
          </a:xfrm>
        </p:spPr>
        <p:txBody>
          <a:bodyPr wrap="square" numCol="1" anchorCtr="0" compatLnSpc="1">
            <a:prstTxWarp prst="textNoShape">
              <a:avLst/>
            </a:prstTxWarp>
          </a:bodyPr>
          <a:lstStyle/>
          <a:p>
            <a:pPr algn="ctr"/>
            <a:r>
              <a:rPr lang="fr-FR" sz="2800" b="1" dirty="0">
                <a:latin typeface="Arial Narrow" panose="020B0604020202020204" pitchFamily="34" charset="0"/>
                <a:cs typeface="Arial Narrow" panose="020B0604020202020204" pitchFamily="34" charset="0"/>
              </a:rPr>
              <a:t>Responsabilité ordinale</a:t>
            </a:r>
            <a:endParaRPr lang="fr-FR" altLang="fr-FR" sz="3094" b="1" dirty="0">
              <a:solidFill>
                <a:srgbClr val="000000"/>
              </a:solidFill>
              <a:latin typeface="Arial Narrow" panose="020B0604020202020204" pitchFamily="34" charset="0"/>
              <a:cs typeface="Arial Narrow" panose="020B0604020202020204" pitchFamily="34" charset="0"/>
            </a:endParaRPr>
          </a:p>
        </p:txBody>
      </p:sp>
      <p:sp>
        <p:nvSpPr>
          <p:cNvPr id="5122" name="Rectangle 2">
            <a:extLst>
              <a:ext uri="{FF2B5EF4-FFF2-40B4-BE49-F238E27FC236}">
                <a16:creationId xmlns="" xmlns:a16="http://schemas.microsoft.com/office/drawing/2014/main" id="{12A89D07-1265-8F40-B213-FD276114C192}"/>
              </a:ext>
            </a:extLst>
          </p:cNvPr>
          <p:cNvSpPr>
            <a:spLocks noGrp="1" noChangeArrowheads="1"/>
          </p:cNvSpPr>
          <p:nvPr>
            <p:ph idx="1"/>
          </p:nvPr>
        </p:nvSpPr>
        <p:spPr bwMode="auto">
          <a:xfrm>
            <a:off x="715617" y="1699591"/>
            <a:ext cx="10525539" cy="4759922"/>
          </a:xfrm>
        </p:spPr>
        <p:txBody>
          <a:bodyPr wrap="square" numCol="1" anchor="ctr" anchorCtr="0" compatLnSpc="1">
            <a:prstTxWarp prst="textNoShape">
              <a:avLst/>
            </a:prstTxWarp>
          </a:bodyPr>
          <a:lstStyle/>
          <a:p>
            <a:pPr marL="0" indent="0" algn="ctr">
              <a:lnSpc>
                <a:spcPct val="120000"/>
              </a:lnSpc>
              <a:spcBef>
                <a:spcPct val="0"/>
              </a:spcBef>
              <a:buNone/>
            </a:pPr>
            <a:r>
              <a:rPr lang="fr-FR" altLang="fr-FR" sz="1969" dirty="0">
                <a:latin typeface="Arial Narrow" panose="020B0604020202020204" pitchFamily="34" charset="0"/>
                <a:cs typeface="Arial Narrow" panose="020B0604020202020204" pitchFamily="34" charset="0"/>
              </a:rPr>
              <a:t>En cas de manquement aux règles déontologiques (atteinte à l’honneur ou à l’indépendance de la profession, devoir de loyauté, de probité...) ces professionnels de santé peuvent faire l’objet d’une procédure disciplinaire.</a:t>
            </a:r>
          </a:p>
          <a:p>
            <a:pPr marL="0" indent="0" algn="ctr">
              <a:lnSpc>
                <a:spcPct val="120000"/>
              </a:lnSpc>
              <a:spcBef>
                <a:spcPct val="0"/>
              </a:spcBef>
              <a:buNone/>
            </a:pPr>
            <a:endParaRPr lang="fr-FR" altLang="fr-FR" sz="1969" dirty="0">
              <a:latin typeface="Arial Narrow" panose="020B0604020202020204" pitchFamily="34" charset="0"/>
              <a:cs typeface="Arial Narrow" panose="020B0604020202020204" pitchFamily="34" charset="0"/>
            </a:endParaRPr>
          </a:p>
          <a:p>
            <a:pPr marL="0" indent="0" algn="ctr">
              <a:lnSpc>
                <a:spcPct val="120000"/>
              </a:lnSpc>
              <a:spcBef>
                <a:spcPct val="0"/>
              </a:spcBef>
              <a:buNone/>
            </a:pPr>
            <a:r>
              <a:rPr lang="fr-FR" altLang="fr-FR" sz="1969" dirty="0">
                <a:latin typeface="Arial Narrow" panose="020B0604020202020204" pitchFamily="34" charset="0"/>
                <a:cs typeface="Arial Narrow" panose="020B0604020202020204" pitchFamily="34" charset="0"/>
              </a:rPr>
              <a:t>C’est la juridiction ordinale qui est en charge de sanctionner ces praticiens. </a:t>
            </a:r>
          </a:p>
          <a:p>
            <a:pPr marL="0" indent="0" algn="ctr">
              <a:lnSpc>
                <a:spcPct val="120000"/>
              </a:lnSpc>
              <a:spcBef>
                <a:spcPct val="0"/>
              </a:spcBef>
              <a:buNone/>
            </a:pPr>
            <a:endParaRPr lang="fr-FR" altLang="fr-FR" sz="1969" dirty="0">
              <a:latin typeface="Arial Narrow" panose="020B0604020202020204" pitchFamily="34" charset="0"/>
              <a:cs typeface="Arial Narrow" panose="020B0604020202020204" pitchFamily="34" charset="0"/>
            </a:endParaRPr>
          </a:p>
          <a:p>
            <a:pPr marL="0" indent="0" algn="ctr">
              <a:lnSpc>
                <a:spcPct val="120000"/>
              </a:lnSpc>
              <a:spcBef>
                <a:spcPct val="0"/>
              </a:spcBef>
              <a:buNone/>
            </a:pPr>
            <a:r>
              <a:rPr lang="fr-FR" altLang="fr-FR" sz="1969" u="sng" dirty="0">
                <a:solidFill>
                  <a:srgbClr val="FF0000"/>
                </a:solidFill>
                <a:latin typeface="Arial Narrow" panose="020B0604020202020204" pitchFamily="34" charset="0"/>
                <a:cs typeface="Arial Narrow" panose="020B0604020202020204" pitchFamily="34" charset="0"/>
              </a:rPr>
              <a:t>Point d’attention : depuis l’entrée du Code de déontologie médicale dans le Code de la santé publique, le juge judiciaire peut faire application aussi du Code de déontologie médicale et sanctionner un médecin à ce titre. </a:t>
            </a:r>
          </a:p>
          <a:p>
            <a:pPr marL="0" indent="0" algn="ctr">
              <a:lnSpc>
                <a:spcPct val="120000"/>
              </a:lnSpc>
              <a:spcBef>
                <a:spcPct val="0"/>
              </a:spcBef>
              <a:buNone/>
            </a:pPr>
            <a:endParaRPr lang="fr-FR" altLang="fr-FR" sz="1266" dirty="0">
              <a:solidFill>
                <a:srgbClr val="000000"/>
              </a:solidFill>
              <a:latin typeface="Arial Narrow" panose="020B0604020202020204" pitchFamily="34" charset="0"/>
              <a:cs typeface="Arial Narrow" panose="020B0604020202020204" pitchFamily="34" charset="0"/>
            </a:endParaRPr>
          </a:p>
        </p:txBody>
      </p:sp>
      <p:pic>
        <p:nvPicPr>
          <p:cNvPr id="3074" name="Picture 2" descr="Balle de riz kesako">
            <a:extLst>
              <a:ext uri="{FF2B5EF4-FFF2-40B4-BE49-F238E27FC236}">
                <a16:creationId xmlns="" xmlns:a16="http://schemas.microsoft.com/office/drawing/2014/main" id="{975C0D4B-4FB4-F442-99F3-291943442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740" y="195367"/>
            <a:ext cx="32385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325563"/>
          </a:xfrm>
        </p:spPr>
        <p:txBody>
          <a:bodyPr anchor="ctr">
            <a:normAutofit/>
          </a:bodyPr>
          <a:lstStyle/>
          <a:p>
            <a:r>
              <a:rPr lang="fr-FR" dirty="0"/>
              <a:t/>
            </a:r>
            <a:br>
              <a:rPr lang="fr-FR" dirty="0"/>
            </a:br>
            <a:endParaRPr lang="fr-FR" dirty="0"/>
          </a:p>
        </p:txBody>
      </p:sp>
      <p:pic>
        <p:nvPicPr>
          <p:cNvPr id="7" name="Image 6" descr="Une image contenant texte&#10;&#10;Description générée automatiquement"/>
          <p:cNvPicPr>
            <a:picLocks noChangeAspect="1"/>
          </p:cNvPicPr>
          <p:nvPr/>
        </p:nvPicPr>
        <p:blipFill>
          <a:blip r:embed="rId2"/>
          <a:stretch>
            <a:fillRect/>
          </a:stretch>
        </p:blipFill>
        <p:spPr>
          <a:xfrm rot="20221311">
            <a:off x="2849260" y="2483105"/>
            <a:ext cx="2220435" cy="2318992"/>
          </a:xfrm>
          <a:prstGeom prst="rect">
            <a:avLst/>
          </a:prstGeom>
          <a:noFill/>
        </p:spPr>
      </p:pic>
      <p:sp>
        <p:nvSpPr>
          <p:cNvPr id="12" name="Content Placeholder 3">
            <a:extLst>
              <a:ext uri="{FF2B5EF4-FFF2-40B4-BE49-F238E27FC236}">
                <a16:creationId xmlns="" xmlns:a16="http://schemas.microsoft.com/office/drawing/2014/main" id="{FFF2F665-6FE3-44AA-9FDD-0C43130451D7}"/>
              </a:ext>
            </a:extLst>
          </p:cNvPr>
          <p:cNvSpPr>
            <a:spLocks noGrp="1"/>
          </p:cNvSpPr>
          <p:nvPr>
            <p:ph sz="half" idx="2"/>
          </p:nvPr>
        </p:nvSpPr>
        <p:spPr>
          <a:xfrm>
            <a:off x="3886200" y="682542"/>
            <a:ext cx="5227983" cy="609546"/>
          </a:xfrm>
        </p:spPr>
        <p:txBody>
          <a:bodyPr/>
          <a:lstStyle/>
          <a:p>
            <a:pPr marL="0" indent="0" algn="ctr">
              <a:buNone/>
            </a:pPr>
            <a:r>
              <a:rPr lang="fr-FR" dirty="0">
                <a:latin typeface="Arial Narrow" panose="020B0604020202020204" pitchFamily="34" charset="0"/>
                <a:cs typeface="Arial Narrow" panose="020B0604020202020204" pitchFamily="34" charset="0"/>
              </a:rPr>
              <a:t>Les recommandations </a:t>
            </a:r>
            <a:endParaRPr lang="en-US" dirty="0">
              <a:latin typeface="Arial Narrow" panose="020B0604020202020204" pitchFamily="34" charset="0"/>
              <a:cs typeface="Arial Narrow" panose="020B0604020202020204" pitchFamily="34" charset="0"/>
            </a:endParaRPr>
          </a:p>
        </p:txBody>
      </p:sp>
      <p:pic>
        <p:nvPicPr>
          <p:cNvPr id="22530" name="Picture 2" descr="4 nouvelles sérigraphies Le Chat par Geluck en exclusivité chez Brüsel ! -  Brüsel | Philippe geluck, Le chat geluck, Chat">
            <a:extLst>
              <a:ext uri="{FF2B5EF4-FFF2-40B4-BE49-F238E27FC236}">
                <a16:creationId xmlns="" xmlns:a16="http://schemas.microsoft.com/office/drawing/2014/main" id="{BDC25913-B267-444A-B60B-775F003D6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803" y="1376479"/>
            <a:ext cx="3698184" cy="45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75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4000" dirty="0">
                <a:latin typeface="Arial Narrow"/>
                <a:cs typeface="Arial Narrow"/>
              </a:rPr>
              <a:t>Recommandations…..</a:t>
            </a:r>
          </a:p>
        </p:txBody>
      </p:sp>
      <p:sp>
        <p:nvSpPr>
          <p:cNvPr id="6" name="Espace réservé du contenu 5"/>
          <p:cNvSpPr>
            <a:spLocks noGrp="1"/>
          </p:cNvSpPr>
          <p:nvPr>
            <p:ph idx="1"/>
          </p:nvPr>
        </p:nvSpPr>
        <p:spPr/>
        <p:txBody>
          <a:bodyPr>
            <a:normAutofit/>
          </a:bodyPr>
          <a:lstStyle/>
          <a:p>
            <a:pPr algn="just">
              <a:buNone/>
            </a:pPr>
            <a:endParaRPr lang="fr-FR" dirty="0">
              <a:latin typeface="Arial Narrow"/>
              <a:cs typeface="Arial Narrow"/>
            </a:endParaRPr>
          </a:p>
          <a:p>
            <a:pPr algn="just">
              <a:buNone/>
            </a:pPr>
            <a:r>
              <a:rPr lang="fr-FR" dirty="0">
                <a:latin typeface="Arial Narrow"/>
                <a:cs typeface="Arial Narrow"/>
              </a:rPr>
              <a:t>1- Faire état dans le certificat de l’apparence des déficiences constatées ou de la particulière vulnérabilité́ de la victime examinée. </a:t>
            </a:r>
          </a:p>
          <a:p>
            <a:pPr algn="just">
              <a:buNone/>
            </a:pPr>
            <a:r>
              <a:rPr lang="fr-FR" dirty="0">
                <a:latin typeface="Arial Narrow"/>
                <a:cs typeface="Arial Narrow"/>
              </a:rPr>
              <a:t>2- Lorsque la victime ne maîtrise pas la langue française et que le médecin ne maitrise pas la langue de la victime, il est recommandé de faire appel, avec son consentement, à un interprète. </a:t>
            </a:r>
          </a:p>
          <a:p>
            <a:pPr algn="just">
              <a:buNone/>
            </a:pPr>
            <a:r>
              <a:rPr lang="fr-FR" dirty="0">
                <a:latin typeface="Arial Narrow"/>
                <a:cs typeface="Arial Narrow"/>
              </a:rPr>
              <a:t>3- Lorsque la victime présente une difficulté ou une impossibilité d’expression, il est recommandé de faire appel, avec son consentement, à un assistant de communication.</a:t>
            </a:r>
          </a:p>
        </p:txBody>
      </p:sp>
    </p:spTree>
    <p:extLst>
      <p:ext uri="{BB962C8B-B14F-4D97-AF65-F5344CB8AC3E}">
        <p14:creationId xmlns:p14="http://schemas.microsoft.com/office/powerpoint/2010/main" val="374386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4000">
                <a:latin typeface="Arial Narrow"/>
                <a:cs typeface="Arial Narrow"/>
              </a:rPr>
              <a:t>Recommandations…..</a:t>
            </a:r>
            <a:endParaRPr lang="fr-FR" sz="4000" dirty="0">
              <a:latin typeface="Arial Narrow"/>
              <a:cs typeface="Arial Narrow"/>
            </a:endParaRPr>
          </a:p>
        </p:txBody>
      </p:sp>
      <p:sp>
        <p:nvSpPr>
          <p:cNvPr id="6" name="Espace réservé du contenu 5"/>
          <p:cNvSpPr>
            <a:spLocks noGrp="1"/>
          </p:cNvSpPr>
          <p:nvPr>
            <p:ph idx="1"/>
          </p:nvPr>
        </p:nvSpPr>
        <p:spPr/>
        <p:txBody>
          <a:bodyPr>
            <a:normAutofit/>
          </a:bodyPr>
          <a:lstStyle/>
          <a:p>
            <a:pPr algn="just">
              <a:buNone/>
            </a:pPr>
            <a:endParaRPr lang="fr-FR">
              <a:latin typeface="Arial Narrow"/>
              <a:cs typeface="Arial Narrow"/>
            </a:endParaRPr>
          </a:p>
          <a:p>
            <a:pPr algn="just">
              <a:buNone/>
            </a:pPr>
            <a:endParaRPr lang="fr-FR">
              <a:latin typeface="Arial Narrow"/>
              <a:cs typeface="Arial Narrow"/>
            </a:endParaRPr>
          </a:p>
          <a:p>
            <a:pPr algn="just">
              <a:buNone/>
            </a:pPr>
            <a:r>
              <a:rPr lang="fr-FR">
                <a:latin typeface="Arial Narrow"/>
                <a:cs typeface="Arial Narrow"/>
              </a:rPr>
              <a:t>4- En cas de constatation de maltraitance chez l’enfant, la protection de l’enfant prime sur la rédaction du certificat et il est recommandé d’hospitaliser l’enfant, de manière à l’éloigner du danger et à réaliser une évaluation multidisciplinaire (sociale, psychologique, médicale, judiciaire).</a:t>
            </a:r>
          </a:p>
          <a:p>
            <a:endParaRPr lang="fr-FR" dirty="0"/>
          </a:p>
          <a:p>
            <a:pPr algn="just">
              <a:buNone/>
            </a:pPr>
            <a:endParaRPr lang="fr-FR">
              <a:latin typeface="Arial Narrow"/>
              <a:cs typeface="Arial Narrow"/>
            </a:endParaRPr>
          </a:p>
          <a:p>
            <a:pPr algn="just"/>
            <a:endParaRPr lang="fr-FR" dirty="0">
              <a:latin typeface="Arial Narrow"/>
              <a:cs typeface="Arial Narrow"/>
            </a:endParaRPr>
          </a:p>
        </p:txBody>
      </p:sp>
    </p:spTree>
    <p:extLst>
      <p:ext uri="{BB962C8B-B14F-4D97-AF65-F5344CB8AC3E}">
        <p14:creationId xmlns:p14="http://schemas.microsoft.com/office/powerpoint/2010/main" val="176549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latin typeface="Arial Narrow"/>
                <a:cs typeface="Arial Narrow"/>
              </a:rPr>
              <a:t>Recommandations…..</a:t>
            </a:r>
            <a:endParaRPr lang="fr-FR" dirty="0"/>
          </a:p>
        </p:txBody>
      </p:sp>
      <p:sp>
        <p:nvSpPr>
          <p:cNvPr id="3" name="Espace réservé du contenu 2"/>
          <p:cNvSpPr>
            <a:spLocks noGrp="1"/>
          </p:cNvSpPr>
          <p:nvPr>
            <p:ph idx="1"/>
          </p:nvPr>
        </p:nvSpPr>
        <p:spPr/>
        <p:txBody>
          <a:bodyPr>
            <a:normAutofit/>
          </a:bodyPr>
          <a:lstStyle/>
          <a:p>
            <a:pPr algn="just">
              <a:buNone/>
            </a:pPr>
            <a:r>
              <a:rPr lang="fr-FR" dirty="0">
                <a:latin typeface="Arial Narrow"/>
                <a:cs typeface="Arial Narrow"/>
              </a:rPr>
              <a:t>5- Rédaction : </a:t>
            </a:r>
          </a:p>
          <a:p>
            <a:pPr lvl="1" algn="just">
              <a:buFontTx/>
              <a:buChar char="-"/>
            </a:pPr>
            <a:r>
              <a:rPr lang="fr-FR" dirty="0">
                <a:latin typeface="Arial Narrow"/>
                <a:cs typeface="Arial Narrow"/>
              </a:rPr>
              <a:t>d’exprimer, au présent de l’indicatif, les constatations faites et certaines ; </a:t>
            </a:r>
          </a:p>
          <a:p>
            <a:pPr lvl="1" algn="just">
              <a:buFontTx/>
              <a:buChar char="-"/>
            </a:pPr>
            <a:r>
              <a:rPr lang="fr-FR" dirty="0">
                <a:latin typeface="Arial Narrow"/>
                <a:cs typeface="Arial Narrow"/>
              </a:rPr>
              <a:t>de rédiger le certificat en français, sur papier libre, de préférence dactylographié;</a:t>
            </a:r>
          </a:p>
          <a:p>
            <a:pPr lvl="1" algn="just">
              <a:buFontTx/>
              <a:buChar char="-"/>
            </a:pPr>
            <a:r>
              <a:rPr lang="fr-FR" dirty="0">
                <a:latin typeface="Arial Narrow"/>
                <a:cs typeface="Arial Narrow"/>
              </a:rPr>
              <a:t>de proscrire l’emploi du conditionnel ;</a:t>
            </a:r>
          </a:p>
          <a:p>
            <a:pPr lvl="1" algn="just">
              <a:buFontTx/>
              <a:buChar char="-"/>
            </a:pPr>
            <a:r>
              <a:rPr lang="fr-FR" dirty="0">
                <a:latin typeface="Arial Narrow"/>
                <a:cs typeface="Arial Narrow"/>
              </a:rPr>
              <a:t>d’éviter les omissions et la sur description dénaturant les faits ;</a:t>
            </a:r>
          </a:p>
          <a:p>
            <a:pPr lvl="1" algn="just">
              <a:buFontTx/>
              <a:buChar char="-"/>
            </a:pPr>
            <a:r>
              <a:rPr lang="fr-FR" dirty="0">
                <a:latin typeface="Arial Narrow"/>
                <a:cs typeface="Arial Narrow"/>
              </a:rPr>
              <a:t>de ne pas interpréter les faits ; </a:t>
            </a:r>
          </a:p>
          <a:p>
            <a:pPr lvl="1" algn="just">
              <a:buFontTx/>
              <a:buChar char="-"/>
            </a:pPr>
            <a:r>
              <a:rPr lang="fr-FR" dirty="0">
                <a:latin typeface="Arial Narrow"/>
                <a:cs typeface="Arial Narrow"/>
              </a:rPr>
              <a:t>de mots connotés, tels que « harcèlement », sauf s’il s’agit des dires de la victime, auquel cas ils seront rapportés entre guillemets sous la forme « X dit avoir été́ victime  de... », « la victime déclare... », « selon les dires de la victime... »</a:t>
            </a:r>
          </a:p>
          <a:p>
            <a:pPr algn="just">
              <a:buNone/>
            </a:pPr>
            <a:r>
              <a:rPr lang="fr-FR" dirty="0">
                <a:latin typeface="Arial Narrow"/>
                <a:cs typeface="Arial Narrow"/>
              </a:rPr>
              <a:t>	</a:t>
            </a:r>
            <a:endParaRPr lang="fr-FR" sz="2194" dirty="0">
              <a:latin typeface="Arial Narrow"/>
              <a:cs typeface="Arial Narrow"/>
            </a:endParaRPr>
          </a:p>
          <a:p>
            <a:endParaRPr lang="fr-FR" dirty="0"/>
          </a:p>
          <a:p>
            <a:endParaRPr lang="fr-FR" dirty="0"/>
          </a:p>
        </p:txBody>
      </p:sp>
    </p:spTree>
    <p:extLst>
      <p:ext uri="{BB962C8B-B14F-4D97-AF65-F5344CB8AC3E}">
        <p14:creationId xmlns:p14="http://schemas.microsoft.com/office/powerpoint/2010/main" val="250778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latin typeface="Arial Narrow"/>
                <a:cs typeface="Arial Narrow"/>
              </a:rPr>
              <a:t>Recommandations…..</a:t>
            </a:r>
            <a:endParaRPr lang="fr-FR" dirty="0"/>
          </a:p>
        </p:txBody>
      </p:sp>
      <p:sp>
        <p:nvSpPr>
          <p:cNvPr id="3" name="Espace réservé du contenu 2"/>
          <p:cNvSpPr>
            <a:spLocks noGrp="1"/>
          </p:cNvSpPr>
          <p:nvPr>
            <p:ph idx="1"/>
          </p:nvPr>
        </p:nvSpPr>
        <p:spPr>
          <a:xfrm>
            <a:off x="1143000" y="1882588"/>
            <a:ext cx="10127974" cy="3953436"/>
          </a:xfrm>
        </p:spPr>
        <p:txBody>
          <a:bodyPr>
            <a:normAutofit fontScale="92500" lnSpcReduction="10000"/>
          </a:bodyPr>
          <a:lstStyle/>
          <a:p>
            <a:pPr algn="just"/>
            <a:r>
              <a:rPr lang="fr-FR" dirty="0">
                <a:latin typeface="Arial Narrow"/>
                <a:cs typeface="Arial Narrow"/>
              </a:rPr>
              <a:t> L’identification du médecin signataire (nom, prénom, adresse, numéro d’inscription à l’ordre des médecins) et la prestation de serment si le médecin a été́ requis par les autorités judiciaires et s’il ne figure pas sur la liste des experts (prestation de serment par écrit selon la formulation indiquée dans la réquisition), </a:t>
            </a:r>
          </a:p>
          <a:p>
            <a:pPr algn="just"/>
            <a:r>
              <a:rPr lang="fr-FR" dirty="0">
                <a:latin typeface="Arial Narrow"/>
                <a:cs typeface="Arial Narrow"/>
              </a:rPr>
              <a:t> L'identification (nom, prénom, date de naissance) de la victime (en cas de doute sur son identité, le médecin notera l'identité alléguée par la victime, entre guillemets, sous la forme « me déclare se nommer... »), </a:t>
            </a:r>
          </a:p>
          <a:p>
            <a:pPr algn="just"/>
            <a:r>
              <a:rPr lang="fr-FR" dirty="0">
                <a:latin typeface="Arial Narrow"/>
                <a:cs typeface="Arial Narrow"/>
              </a:rPr>
              <a:t> L’identification du représentant légal (nom, prénom) s’il s’agit d’un mineur ou d’un majeur protégé (en cas de doute sur son identité, le médecin notera l'identité alléguée par le représentant légal, entre guillemets, sous la forme « me déclare se nommer... »)</a:t>
            </a:r>
          </a:p>
        </p:txBody>
      </p:sp>
    </p:spTree>
    <p:extLst>
      <p:ext uri="{BB962C8B-B14F-4D97-AF65-F5344CB8AC3E}">
        <p14:creationId xmlns:p14="http://schemas.microsoft.com/office/powerpoint/2010/main" val="238806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latin typeface="Arial Narrow"/>
                <a:cs typeface="Arial Narrow"/>
              </a:rPr>
              <a:t>Recommandations…..</a:t>
            </a:r>
            <a:endParaRPr lang="fr-FR" dirty="0"/>
          </a:p>
        </p:txBody>
      </p:sp>
      <p:sp>
        <p:nvSpPr>
          <p:cNvPr id="3" name="Espace réservé du contenu 2"/>
          <p:cNvSpPr>
            <a:spLocks noGrp="1"/>
          </p:cNvSpPr>
          <p:nvPr>
            <p:ph idx="1"/>
          </p:nvPr>
        </p:nvSpPr>
        <p:spPr>
          <a:xfrm>
            <a:off x="838201" y="1761566"/>
            <a:ext cx="10283686" cy="4074459"/>
          </a:xfrm>
        </p:spPr>
        <p:txBody>
          <a:bodyPr>
            <a:normAutofit fontScale="85000" lnSpcReduction="20000"/>
          </a:bodyPr>
          <a:lstStyle/>
          <a:p>
            <a:pPr algn="just"/>
            <a:r>
              <a:rPr lang="fr-FR" dirty="0">
                <a:latin typeface="Arial Narrow"/>
                <a:cs typeface="Arial Narrow"/>
              </a:rPr>
              <a:t>De porter la mention « </a:t>
            </a:r>
            <a:r>
              <a:rPr lang="fr-FR" i="1" dirty="0">
                <a:latin typeface="Arial Narrow"/>
                <a:cs typeface="Arial Narrow"/>
              </a:rPr>
              <a:t>certificat établi à la demande de... (en précisant le nom de la victime ou du représentant légal, s’il s’agit d’un mineur ou d’un majeur protégé́) et remis en main propre</a:t>
            </a:r>
            <a:r>
              <a:rPr lang="fr-FR" dirty="0">
                <a:latin typeface="Arial Narrow"/>
                <a:cs typeface="Arial Narrow"/>
              </a:rPr>
              <a:t> » ou la mention « </a:t>
            </a:r>
            <a:r>
              <a:rPr lang="fr-FR" i="1" dirty="0">
                <a:latin typeface="Arial Narrow"/>
                <a:cs typeface="Arial Narrow"/>
              </a:rPr>
              <a:t>certificat établi sur réquisition de... </a:t>
            </a:r>
            <a:r>
              <a:rPr lang="fr-FR" dirty="0">
                <a:latin typeface="Arial Narrow"/>
                <a:cs typeface="Arial Narrow"/>
              </a:rPr>
              <a:t>» (en précisant le nom et la fonction  du requérant) ; </a:t>
            </a:r>
          </a:p>
          <a:p>
            <a:pPr algn="just"/>
            <a:r>
              <a:rPr lang="fr-FR" dirty="0">
                <a:latin typeface="Arial Narrow"/>
                <a:cs typeface="Arial Narrow"/>
              </a:rPr>
              <a:t> de signer, à la main, le certificat (en plus du cachet d’authentification) qui comporte la date, l’heure et le lieu de l’examen et la date, l’heure et le lieu de la rédaction du certificat (qui peuvent avoir lieu à des moments et lieux différents) ;  </a:t>
            </a:r>
          </a:p>
          <a:p>
            <a:pPr algn="just"/>
            <a:r>
              <a:rPr lang="fr-FR" dirty="0">
                <a:latin typeface="Arial Narrow"/>
                <a:cs typeface="Arial Narrow"/>
              </a:rPr>
              <a:t> de ne jamais se prononcer sur la réalité des faits ni affirmer la responsabilité́ d’un tiers, et de ne pas se prononcer sur le caractère volontaire ou involontaire des violences ; </a:t>
            </a:r>
          </a:p>
          <a:p>
            <a:pPr algn="just"/>
            <a:r>
              <a:rPr lang="fr-FR" dirty="0">
                <a:latin typeface="Arial Narrow"/>
                <a:cs typeface="Arial Narrow"/>
              </a:rPr>
              <a:t> de conclure en précisant la durée (en toutes lettres) de l’ITT (sauf si le médecin est dans  l’impossibilité de la déterminer;</a:t>
            </a:r>
          </a:p>
          <a:p>
            <a:pPr algn="just"/>
            <a:r>
              <a:rPr lang="fr-FR" dirty="0">
                <a:latin typeface="Arial Narrow"/>
                <a:cs typeface="Arial Narrow"/>
              </a:rPr>
              <a:t> Conserver un double.</a:t>
            </a:r>
          </a:p>
        </p:txBody>
      </p:sp>
    </p:spTree>
    <p:extLst>
      <p:ext uri="{BB962C8B-B14F-4D97-AF65-F5344CB8AC3E}">
        <p14:creationId xmlns:p14="http://schemas.microsoft.com/office/powerpoint/2010/main" val="400406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300" y="1216401"/>
            <a:ext cx="10515600" cy="4351338"/>
          </a:xfrm>
        </p:spPr>
        <p:txBody>
          <a:bodyPr>
            <a:noAutofit/>
          </a:bodyPr>
          <a:lstStyle/>
          <a:p>
            <a:pPr>
              <a:buNone/>
            </a:pPr>
            <a:r>
              <a:rPr lang="fr-FR" b="1" dirty="0">
                <a:latin typeface="Arial Narrow" panose="020B0606020202030204" pitchFamily="34" charset="0"/>
              </a:rPr>
              <a:t>Professeur Lina Williatte </a:t>
            </a:r>
          </a:p>
          <a:p>
            <a:pPr>
              <a:buNone/>
            </a:pPr>
            <a:r>
              <a:rPr lang="fr-FR" dirty="0">
                <a:latin typeface="Arial Narrow" panose="020B0606020202030204" pitchFamily="34" charset="0"/>
              </a:rPr>
              <a:t>Université Catholique de Lille</a:t>
            </a:r>
          </a:p>
          <a:p>
            <a:pPr>
              <a:buNone/>
            </a:pPr>
            <a:r>
              <a:rPr lang="fr-FR" dirty="0">
                <a:latin typeface="Arial Narrow" panose="020B0606020202030204" pitchFamily="34" charset="0"/>
              </a:rPr>
              <a:t>60 boulevard Vauban</a:t>
            </a:r>
          </a:p>
          <a:p>
            <a:pPr>
              <a:buNone/>
            </a:pPr>
            <a:r>
              <a:rPr lang="fr-FR" dirty="0">
                <a:latin typeface="Arial Narrow" panose="020B0606020202030204" pitchFamily="34" charset="0"/>
              </a:rPr>
              <a:t>59 000 Lille</a:t>
            </a:r>
          </a:p>
          <a:p>
            <a:pPr>
              <a:buNone/>
            </a:pPr>
            <a:endParaRPr lang="fr-FR" dirty="0">
              <a:latin typeface="Arial Narrow" panose="020B0606020202030204" pitchFamily="34" charset="0"/>
            </a:endParaRPr>
          </a:p>
          <a:p>
            <a:pPr algn="ctr">
              <a:buNone/>
            </a:pPr>
            <a:r>
              <a:rPr lang="fr-FR" dirty="0">
                <a:latin typeface="Arial Narrow" panose="020B0606020202030204" pitchFamily="34" charset="0"/>
              </a:rPr>
              <a:t>Tel </a:t>
            </a:r>
            <a:r>
              <a:rPr lang="fr-FR" b="1" dirty="0">
                <a:latin typeface="Arial Narrow" panose="020B0606020202030204" pitchFamily="34" charset="0"/>
              </a:rPr>
              <a:t>: 06 84 08 95 75</a:t>
            </a:r>
          </a:p>
          <a:p>
            <a:pPr algn="ctr">
              <a:buNone/>
            </a:pPr>
            <a:r>
              <a:rPr lang="fr-FR" dirty="0">
                <a:latin typeface="Arial Narrow" panose="020B0606020202030204" pitchFamily="34" charset="0"/>
              </a:rPr>
              <a:t>Mail</a:t>
            </a:r>
            <a:r>
              <a:rPr lang="fr-FR" b="1" dirty="0">
                <a:latin typeface="Arial Narrow" panose="020B0606020202030204" pitchFamily="34" charset="0"/>
              </a:rPr>
              <a:t> : lwilliatte@williatte-avocats.fr</a:t>
            </a:r>
            <a:endParaRPr lang="fr-FR" dirty="0">
              <a:latin typeface="Arial Narrow" panose="020B0606020202030204" pitchFamily="34" charset="0"/>
            </a:endParaRPr>
          </a:p>
          <a:p>
            <a:pPr algn="r">
              <a:buNone/>
            </a:pPr>
            <a:endParaRPr lang="fr-FR" b="1" dirty="0">
              <a:latin typeface="Arial Narrow" panose="020B0606020202030204" pitchFamily="34" charset="0"/>
            </a:endParaRPr>
          </a:p>
          <a:p>
            <a:pPr algn="r">
              <a:buNone/>
            </a:pPr>
            <a:r>
              <a:rPr lang="fr-FR" b="1" dirty="0">
                <a:latin typeface="Arial Narrow" panose="020B0606020202030204" pitchFamily="34" charset="0"/>
              </a:rPr>
              <a:t>Avocat au Barreau de Lille</a:t>
            </a:r>
          </a:p>
          <a:p>
            <a:pPr algn="r">
              <a:buNone/>
            </a:pPr>
            <a:r>
              <a:rPr lang="fr-FR" b="1" dirty="0">
                <a:latin typeface="Arial Narrow" panose="020B0606020202030204" pitchFamily="34" charset="0"/>
              </a:rPr>
              <a:t>Cabinet WT Avocats</a:t>
            </a:r>
          </a:p>
          <a:p>
            <a:pPr algn="r">
              <a:buNone/>
            </a:pPr>
            <a:r>
              <a:rPr lang="fr-FR" b="1" dirty="0">
                <a:latin typeface="Arial Narrow" panose="020B0606020202030204" pitchFamily="34" charset="0"/>
              </a:rPr>
              <a:t> </a:t>
            </a:r>
          </a:p>
          <a:p>
            <a:endParaRPr lang="fr-FR" dirty="0"/>
          </a:p>
        </p:txBody>
      </p:sp>
    </p:spTree>
    <p:extLst>
      <p:ext uri="{BB962C8B-B14F-4D97-AF65-F5344CB8AC3E}">
        <p14:creationId xmlns:p14="http://schemas.microsoft.com/office/powerpoint/2010/main" val="270057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chor="ctr">
            <a:normAutofit/>
          </a:bodyPr>
          <a:lstStyle/>
          <a:p>
            <a:pPr algn="ctr"/>
            <a:r>
              <a:rPr lang="fr-FR" dirty="0">
                <a:latin typeface="Arial Narrow" panose="020B0604020202020204" pitchFamily="34" charset="0"/>
                <a:cs typeface="Arial Narrow" panose="020B0604020202020204" pitchFamily="34" charset="0"/>
              </a:rPr>
              <a:t>Qui le demande?</a:t>
            </a:r>
          </a:p>
        </p:txBody>
      </p:sp>
      <p:pic>
        <p:nvPicPr>
          <p:cNvPr id="3074" name="Picture 2" descr="Patient, impatient, panneaux signalisations. Patient, sur, impatient,  illustration, signe, conception, fond, blanc, route. | CanStock">
            <a:extLst>
              <a:ext uri="{FF2B5EF4-FFF2-40B4-BE49-F238E27FC236}">
                <a16:creationId xmlns="" xmlns:a16="http://schemas.microsoft.com/office/drawing/2014/main" id="{E4E8B1CE-53E9-3541-ACC2-A6B21E1A43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7703" y="1825625"/>
            <a:ext cx="3422593" cy="4351338"/>
          </a:xfrm>
          <a:prstGeom prst="rect">
            <a:avLst/>
          </a:prstGeom>
          <a:solidFill>
            <a:srgbClr val="FFFFFF"/>
          </a:solidFill>
        </p:spPr>
      </p:pic>
      <p:sp>
        <p:nvSpPr>
          <p:cNvPr id="3" name="Espace réservé du contenu 2"/>
          <p:cNvSpPr>
            <a:spLocks noGrp="1"/>
          </p:cNvSpPr>
          <p:nvPr>
            <p:ph sz="half" idx="2"/>
          </p:nvPr>
        </p:nvSpPr>
        <p:spPr>
          <a:xfrm>
            <a:off x="6172200" y="1825625"/>
            <a:ext cx="5181600" cy="4351338"/>
          </a:xfrm>
        </p:spPr>
        <p:txBody>
          <a:bodyPr anchor="ctr">
            <a:normAutofit/>
          </a:bodyPr>
          <a:lstStyle/>
          <a:p>
            <a:pPr algn="ctr">
              <a:buNone/>
            </a:pPr>
            <a:r>
              <a:rPr lang="fr-FR" b="1" dirty="0">
                <a:latin typeface="Arial Narrow" panose="020B0604020202020204" pitchFamily="34" charset="0"/>
                <a:cs typeface="Arial Narrow" panose="020B0604020202020204" pitchFamily="34" charset="0"/>
              </a:rPr>
              <a:t>Le patient : circulaire du 27 septembre 2011</a:t>
            </a:r>
          </a:p>
        </p:txBody>
      </p:sp>
    </p:spTree>
    <p:extLst>
      <p:ext uri="{BB962C8B-B14F-4D97-AF65-F5344CB8AC3E}">
        <p14:creationId xmlns:p14="http://schemas.microsoft.com/office/powerpoint/2010/main" val="228400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acultatif Stock Illustrations, Vecteurs, &amp; Clipart – (6,091 Stock  Illustrations)">
            <a:extLst>
              <a:ext uri="{FF2B5EF4-FFF2-40B4-BE49-F238E27FC236}">
                <a16:creationId xmlns="" xmlns:a16="http://schemas.microsoft.com/office/drawing/2014/main" id="{7B6A8CE2-5D38-1348-B61C-F5698F353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097" y="296057"/>
            <a:ext cx="1425980" cy="82339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sz="half" idx="2"/>
          </p:nvPr>
        </p:nvSpPr>
        <p:spPr>
          <a:xfrm>
            <a:off x="1234365" y="1524487"/>
            <a:ext cx="3657600" cy="4957332"/>
          </a:xfrm>
        </p:spPr>
        <p:txBody>
          <a:bodyPr>
            <a:normAutofit lnSpcReduction="10000"/>
          </a:bodyPr>
          <a:lstStyle/>
          <a:p>
            <a:pPr lvl="0">
              <a:buFont typeface="Arial" panose="020B0604020202020204" pitchFamily="34" charset="0"/>
              <a:buChar char="•"/>
            </a:pPr>
            <a:r>
              <a:rPr lang="fr-FR" dirty="0">
                <a:latin typeface="Arial Narrow"/>
                <a:cs typeface="Arial Narrow"/>
              </a:rPr>
              <a:t>Enfants : </a:t>
            </a:r>
          </a:p>
          <a:p>
            <a:pPr lvl="0">
              <a:buFont typeface="Arial" panose="020B0604020202020204" pitchFamily="34" charset="0"/>
              <a:buChar char="•"/>
            </a:pPr>
            <a:endParaRPr lang="fr-FR" dirty="0">
              <a:latin typeface="Arial Narrow"/>
              <a:cs typeface="Arial Narrow"/>
            </a:endParaRPr>
          </a:p>
          <a:p>
            <a:pPr lvl="1"/>
            <a:r>
              <a:rPr lang="fr-FR" u="sng" dirty="0">
                <a:latin typeface="Arial Narrow"/>
                <a:cs typeface="Arial Narrow"/>
              </a:rPr>
              <a:t>Intégration</a:t>
            </a:r>
            <a:r>
              <a:rPr lang="fr-FR" dirty="0">
                <a:latin typeface="Arial Narrow"/>
                <a:cs typeface="Arial Narrow"/>
              </a:rPr>
              <a:t> : Assistante maternelle/ Crèche/Ecole</a:t>
            </a:r>
          </a:p>
          <a:p>
            <a:pPr lvl="1">
              <a:buNone/>
            </a:pPr>
            <a:endParaRPr lang="fr-FR" dirty="0">
              <a:latin typeface="Arial Narrow"/>
              <a:cs typeface="Arial Narrow"/>
            </a:endParaRPr>
          </a:p>
          <a:p>
            <a:pPr lvl="1"/>
            <a:r>
              <a:rPr lang="fr-FR" u="sng" dirty="0">
                <a:latin typeface="Arial Narrow"/>
                <a:cs typeface="Arial Narrow"/>
              </a:rPr>
              <a:t>Cantine scolaire </a:t>
            </a:r>
            <a:r>
              <a:rPr lang="fr-FR" dirty="0">
                <a:latin typeface="Arial Narrow"/>
                <a:cs typeface="Arial Narrow"/>
              </a:rPr>
              <a:t>: absence d’allergie</a:t>
            </a:r>
          </a:p>
          <a:p>
            <a:pPr lvl="1">
              <a:buNone/>
            </a:pPr>
            <a:endParaRPr lang="fr-FR" dirty="0">
              <a:latin typeface="Arial Narrow"/>
              <a:cs typeface="Arial Narrow"/>
            </a:endParaRPr>
          </a:p>
          <a:p>
            <a:pPr lvl="1"/>
            <a:r>
              <a:rPr lang="fr-FR" u="sng" dirty="0">
                <a:latin typeface="Arial Narrow"/>
                <a:cs typeface="Arial Narrow"/>
              </a:rPr>
              <a:t>Absences</a:t>
            </a:r>
            <a:r>
              <a:rPr lang="fr-FR" dirty="0">
                <a:latin typeface="Arial Narrow"/>
                <a:cs typeface="Arial Narrow"/>
              </a:rPr>
              <a:t> : si inférieur à 4 jours </a:t>
            </a:r>
          </a:p>
          <a:p>
            <a:pPr lvl="1"/>
            <a:endParaRPr lang="fr-FR" dirty="0">
              <a:latin typeface="Arial Narrow"/>
              <a:cs typeface="Arial Narrow"/>
            </a:endParaRPr>
          </a:p>
          <a:p>
            <a:pPr lvl="1"/>
            <a:r>
              <a:rPr lang="fr-FR" u="sng" dirty="0">
                <a:latin typeface="Arial Narrow"/>
                <a:cs typeface="Arial Narrow"/>
              </a:rPr>
              <a:t>Education physique </a:t>
            </a:r>
            <a:r>
              <a:rPr lang="fr-FR" dirty="0">
                <a:latin typeface="Arial Narrow"/>
                <a:cs typeface="Arial Narrow"/>
              </a:rPr>
              <a:t>: participation</a:t>
            </a:r>
          </a:p>
        </p:txBody>
      </p:sp>
      <p:sp>
        <p:nvSpPr>
          <p:cNvPr id="8" name="Espace réservé du contenu 7"/>
          <p:cNvSpPr>
            <a:spLocks noGrp="1"/>
          </p:cNvSpPr>
          <p:nvPr>
            <p:ph sz="quarter" idx="4"/>
          </p:nvPr>
        </p:nvSpPr>
        <p:spPr>
          <a:xfrm>
            <a:off x="6352641" y="1440339"/>
            <a:ext cx="3657600" cy="4957331"/>
          </a:xfrm>
        </p:spPr>
        <p:txBody>
          <a:bodyPr>
            <a:normAutofit fontScale="92500" lnSpcReduction="10000"/>
          </a:bodyPr>
          <a:lstStyle/>
          <a:p>
            <a:r>
              <a:rPr lang="fr-FR" dirty="0">
                <a:solidFill>
                  <a:srgbClr val="000000"/>
                </a:solidFill>
                <a:latin typeface="Arial Narrow"/>
                <a:cs typeface="Arial Narrow"/>
              </a:rPr>
              <a:t>Enfants : </a:t>
            </a:r>
          </a:p>
          <a:p>
            <a:pPr lvl="1"/>
            <a:r>
              <a:rPr lang="fr-FR" u="sng" dirty="0">
                <a:latin typeface="Arial Narrow"/>
                <a:cs typeface="Arial Narrow"/>
              </a:rPr>
              <a:t>Cantines scolaires  </a:t>
            </a:r>
            <a:r>
              <a:rPr lang="fr-FR" dirty="0">
                <a:latin typeface="Arial Narrow"/>
                <a:cs typeface="Arial Narrow"/>
              </a:rPr>
              <a:t>: allergies et dans le cadre d’un PAI  : pathologies lourdes /  maladies contagieuses. </a:t>
            </a:r>
          </a:p>
          <a:p>
            <a:pPr lvl="1">
              <a:buNone/>
            </a:pPr>
            <a:endParaRPr lang="fr-FR" dirty="0">
              <a:latin typeface="Arial Narrow"/>
              <a:cs typeface="Arial Narrow"/>
            </a:endParaRPr>
          </a:p>
          <a:p>
            <a:pPr lvl="1"/>
            <a:r>
              <a:rPr lang="fr-FR" u="sng" dirty="0">
                <a:latin typeface="Arial Narrow"/>
                <a:cs typeface="Arial Narrow"/>
              </a:rPr>
              <a:t>Absences  </a:t>
            </a:r>
            <a:r>
              <a:rPr lang="fr-FR" dirty="0">
                <a:latin typeface="Arial Narrow"/>
                <a:cs typeface="Arial Narrow"/>
              </a:rPr>
              <a:t>: si supérieur à 4 jours (car exonère la famille du paiement)</a:t>
            </a:r>
          </a:p>
          <a:p>
            <a:pPr lvl="1"/>
            <a:endParaRPr lang="fr-FR" dirty="0">
              <a:latin typeface="Arial Narrow"/>
              <a:cs typeface="Arial Narrow"/>
            </a:endParaRPr>
          </a:p>
          <a:p>
            <a:pPr lvl="1"/>
            <a:r>
              <a:rPr lang="fr-FR" u="sng" dirty="0">
                <a:latin typeface="Arial Narrow"/>
                <a:cs typeface="Arial Narrow"/>
              </a:rPr>
              <a:t>Education physique </a:t>
            </a:r>
            <a:r>
              <a:rPr lang="fr-FR" dirty="0">
                <a:latin typeface="Arial Narrow"/>
                <a:cs typeface="Arial Narrow"/>
              </a:rPr>
              <a:t>: uniquement pour l’inaptitude (le CM précise l’inaptitude partielle ou totale à l’EPS et sa durée)</a:t>
            </a:r>
          </a:p>
        </p:txBody>
      </p:sp>
      <p:pic>
        <p:nvPicPr>
          <p:cNvPr id="4098" name="Picture 2" descr="Assurance dommages ouvrage obligatoire ou pas ? — MaxiAssur">
            <a:extLst>
              <a:ext uri="{FF2B5EF4-FFF2-40B4-BE49-F238E27FC236}">
                <a16:creationId xmlns="" xmlns:a16="http://schemas.microsoft.com/office/drawing/2014/main" id="{3F4F0F39-0D94-B747-9C01-BBCDDFFE8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573" y="296057"/>
            <a:ext cx="1379352" cy="9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5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2"/>
          </p:nvPr>
        </p:nvSpPr>
        <p:spPr>
          <a:xfrm>
            <a:off x="1269297" y="1145680"/>
            <a:ext cx="3657600" cy="4957332"/>
          </a:xfrm>
        </p:spPr>
        <p:txBody>
          <a:bodyPr>
            <a:normAutofit/>
          </a:bodyPr>
          <a:lstStyle/>
          <a:p>
            <a:r>
              <a:rPr lang="fr-FR" sz="2400" b="1" dirty="0">
                <a:latin typeface="Arial Narrow"/>
                <a:cs typeface="Arial Narrow"/>
              </a:rPr>
              <a:t>Personnes handicapées ou dépendantes </a:t>
            </a:r>
          </a:p>
          <a:p>
            <a:pPr lvl="1"/>
            <a:r>
              <a:rPr lang="fr-FR" u="sng" dirty="0">
                <a:latin typeface="Arial Narrow"/>
                <a:cs typeface="Arial Narrow"/>
              </a:rPr>
              <a:t>Obtention d’un droit </a:t>
            </a:r>
            <a:r>
              <a:rPr lang="fr-FR" dirty="0">
                <a:latin typeface="Arial Narrow"/>
                <a:cs typeface="Arial Narrow"/>
              </a:rPr>
              <a:t>: allocation personnalisée d’autonomie (APA)</a:t>
            </a:r>
          </a:p>
          <a:p>
            <a:pPr lvl="1">
              <a:buNone/>
            </a:pPr>
            <a:endParaRPr lang="fr-FR" dirty="0">
              <a:latin typeface="Arial Narrow"/>
              <a:cs typeface="Arial Narrow"/>
            </a:endParaRPr>
          </a:p>
          <a:p>
            <a:pPr lvl="0"/>
            <a:r>
              <a:rPr lang="fr-FR" sz="2400" b="1" dirty="0">
                <a:latin typeface="Arial Narrow"/>
                <a:cs typeface="Arial Narrow"/>
              </a:rPr>
              <a:t>Employeurs : </a:t>
            </a:r>
          </a:p>
          <a:p>
            <a:pPr lvl="1"/>
            <a:r>
              <a:rPr lang="fr-FR" dirty="0">
                <a:latin typeface="Arial Narrow"/>
                <a:cs typeface="Arial Narrow"/>
              </a:rPr>
              <a:t>Certificat d’embauche</a:t>
            </a:r>
          </a:p>
          <a:p>
            <a:pPr lvl="1"/>
            <a:r>
              <a:rPr lang="fr-FR" dirty="0">
                <a:latin typeface="Arial Narrow"/>
                <a:cs typeface="Arial Narrow"/>
              </a:rPr>
              <a:t>Reprise du travail</a:t>
            </a:r>
          </a:p>
          <a:p>
            <a:pPr lvl="1"/>
            <a:r>
              <a:rPr lang="fr-FR" dirty="0">
                <a:latin typeface="Arial Narrow"/>
                <a:cs typeface="Arial Narrow"/>
              </a:rPr>
              <a:t>Inaptitude au poste de travail</a:t>
            </a:r>
          </a:p>
          <a:p>
            <a:pPr lvl="1">
              <a:buNone/>
            </a:pPr>
            <a:endParaRPr lang="fr-FR" dirty="0">
              <a:latin typeface="Arial Narrow"/>
              <a:cs typeface="Arial Narrow"/>
            </a:endParaRPr>
          </a:p>
          <a:p>
            <a:pPr lvl="1">
              <a:buNone/>
            </a:pPr>
            <a:r>
              <a:rPr lang="fr-FR" u="sng" dirty="0">
                <a:latin typeface="Arial Narrow"/>
                <a:cs typeface="Arial Narrow"/>
              </a:rPr>
              <a:t>Motif</a:t>
            </a:r>
            <a:r>
              <a:rPr lang="fr-FR" dirty="0">
                <a:latin typeface="Arial Narrow"/>
                <a:cs typeface="Arial Narrow"/>
              </a:rPr>
              <a:t> : médecin du travail</a:t>
            </a:r>
          </a:p>
          <a:p>
            <a:pPr lvl="1">
              <a:buNone/>
            </a:pPr>
            <a:endParaRPr lang="fr-FR" dirty="0">
              <a:latin typeface="Arial Narrow"/>
              <a:cs typeface="Arial Narrow"/>
            </a:endParaRPr>
          </a:p>
        </p:txBody>
      </p:sp>
      <p:sp>
        <p:nvSpPr>
          <p:cNvPr id="8" name="Espace réservé du contenu 7"/>
          <p:cNvSpPr>
            <a:spLocks noGrp="1"/>
          </p:cNvSpPr>
          <p:nvPr>
            <p:ph sz="quarter" idx="4"/>
          </p:nvPr>
        </p:nvSpPr>
        <p:spPr>
          <a:xfrm>
            <a:off x="6222153" y="1145681"/>
            <a:ext cx="3657600" cy="4957331"/>
          </a:xfrm>
        </p:spPr>
        <p:txBody>
          <a:bodyPr>
            <a:normAutofit/>
          </a:bodyPr>
          <a:lstStyle/>
          <a:p>
            <a:r>
              <a:rPr lang="fr-FR" sz="2400" b="1" dirty="0">
                <a:solidFill>
                  <a:srgbClr val="000000"/>
                </a:solidFill>
                <a:latin typeface="Arial Narrow"/>
                <a:cs typeface="Arial Narrow"/>
              </a:rPr>
              <a:t>Personnes handicapées ou dépendantes </a:t>
            </a:r>
          </a:p>
          <a:p>
            <a:endParaRPr lang="fr-FR" sz="2400" dirty="0">
              <a:solidFill>
                <a:srgbClr val="000000"/>
              </a:solidFill>
              <a:latin typeface="Arial Narrow"/>
              <a:cs typeface="Arial Narrow"/>
            </a:endParaRPr>
          </a:p>
          <a:p>
            <a:pPr lvl="1"/>
            <a:r>
              <a:rPr lang="fr-FR" u="sng" dirty="0">
                <a:latin typeface="Arial Narrow"/>
                <a:cs typeface="Arial Narrow"/>
              </a:rPr>
              <a:t>Obtention d’un droit </a:t>
            </a:r>
            <a:r>
              <a:rPr lang="fr-FR" dirty="0">
                <a:latin typeface="Arial Narrow"/>
                <a:cs typeface="Arial Narrow"/>
              </a:rPr>
              <a:t>: toute 1</a:t>
            </a:r>
            <a:r>
              <a:rPr lang="fr-FR" baseline="30000" dirty="0">
                <a:latin typeface="Arial Narrow"/>
                <a:cs typeface="Arial Narrow"/>
              </a:rPr>
              <a:t>er</a:t>
            </a:r>
            <a:r>
              <a:rPr lang="fr-FR" dirty="0">
                <a:latin typeface="Arial Narrow"/>
                <a:cs typeface="Arial Narrow"/>
              </a:rPr>
              <a:t> demande de prestations ou aides financières auprès des maisons départementales des personnes handicapées (MDPH)</a:t>
            </a:r>
          </a:p>
          <a:p>
            <a:pPr lvl="1">
              <a:buNone/>
            </a:pPr>
            <a:endParaRPr lang="fr-FR" dirty="0">
              <a:latin typeface="Arial Narrow"/>
              <a:cs typeface="Arial Narrow"/>
            </a:endParaRPr>
          </a:p>
        </p:txBody>
      </p:sp>
      <p:pic>
        <p:nvPicPr>
          <p:cNvPr id="11" name="Picture 4" descr="Facultatif Stock Illustrations, Vecteurs, &amp; Clipart – (6,091 Stock  Illustrations)">
            <a:extLst>
              <a:ext uri="{FF2B5EF4-FFF2-40B4-BE49-F238E27FC236}">
                <a16:creationId xmlns="" xmlns:a16="http://schemas.microsoft.com/office/drawing/2014/main" id="{82053B87-7C1F-624C-BD4E-0AE0AFF40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050" y="167205"/>
            <a:ext cx="1425980" cy="8233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ssurance dommages ouvrage obligatoire ou pas ? — MaxiAssur">
            <a:extLst>
              <a:ext uri="{FF2B5EF4-FFF2-40B4-BE49-F238E27FC236}">
                <a16:creationId xmlns="" xmlns:a16="http://schemas.microsoft.com/office/drawing/2014/main" id="{A1FE3160-3D92-1C4C-9181-9CC7F5A92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497" y="170013"/>
            <a:ext cx="1379352" cy="9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2"/>
          </p:nvPr>
        </p:nvSpPr>
        <p:spPr>
          <a:xfrm>
            <a:off x="1488453" y="1069093"/>
            <a:ext cx="3657600" cy="4957332"/>
          </a:xfrm>
        </p:spPr>
        <p:txBody>
          <a:bodyPr>
            <a:noAutofit/>
          </a:bodyPr>
          <a:lstStyle/>
          <a:p>
            <a:r>
              <a:rPr lang="fr-FR" sz="2000" u="sng" dirty="0">
                <a:latin typeface="Arial Narrow"/>
                <a:cs typeface="Arial Narrow"/>
              </a:rPr>
              <a:t>Familles de personnes décédées </a:t>
            </a:r>
          </a:p>
          <a:p>
            <a:pPr lvl="1"/>
            <a:r>
              <a:rPr lang="fr-FR" sz="2000" dirty="0">
                <a:latin typeface="Arial Narrow"/>
                <a:cs typeface="Arial Narrow"/>
              </a:rPr>
              <a:t>Connaissance des causes du décès</a:t>
            </a:r>
          </a:p>
          <a:p>
            <a:pPr lvl="1"/>
            <a:r>
              <a:rPr lang="fr-FR" sz="2000" dirty="0">
                <a:latin typeface="Arial Narrow"/>
                <a:cs typeface="Arial Narrow"/>
              </a:rPr>
              <a:t>Autorisation pour le déclenchement des opérations funéraires</a:t>
            </a:r>
          </a:p>
          <a:p>
            <a:r>
              <a:rPr lang="fr-FR" sz="2000" u="sng" dirty="0">
                <a:latin typeface="Arial Narrow"/>
                <a:cs typeface="Arial Narrow"/>
              </a:rPr>
              <a:t>Aptitude à la conduite </a:t>
            </a:r>
            <a:r>
              <a:rPr lang="fr-FR" sz="2000" dirty="0">
                <a:latin typeface="Arial Narrow"/>
                <a:cs typeface="Arial Narrow"/>
              </a:rPr>
              <a:t>: </a:t>
            </a:r>
          </a:p>
          <a:p>
            <a:pPr lvl="1"/>
            <a:r>
              <a:rPr lang="fr-FR" sz="2000" dirty="0">
                <a:latin typeface="Arial Narrow"/>
                <a:cs typeface="Arial Narrow"/>
              </a:rPr>
              <a:t>Dispense du port de la ceinture de sécurité dans un véhicule</a:t>
            </a:r>
          </a:p>
          <a:p>
            <a:pPr lvl="1"/>
            <a:r>
              <a:rPr lang="fr-FR" sz="2000" dirty="0">
                <a:latin typeface="Arial Narrow"/>
                <a:cs typeface="Arial Narrow"/>
              </a:rPr>
              <a:t>Aptitude ou inaptitude médicale à la conduite</a:t>
            </a:r>
          </a:p>
          <a:p>
            <a:pPr marL="457200" lvl="1" indent="0">
              <a:buNone/>
            </a:pPr>
            <a:endParaRPr lang="fr-FR" sz="2000" dirty="0">
              <a:latin typeface="Arial Narrow"/>
              <a:cs typeface="Arial Narrow"/>
            </a:endParaRPr>
          </a:p>
          <a:p>
            <a:r>
              <a:rPr lang="fr-FR" sz="2000" u="sng" dirty="0">
                <a:latin typeface="Arial Narrow"/>
                <a:cs typeface="Arial Narrow"/>
              </a:rPr>
              <a:t>Motif</a:t>
            </a:r>
            <a:r>
              <a:rPr lang="fr-FR" sz="2000" dirty="0">
                <a:latin typeface="Arial Narrow"/>
                <a:cs typeface="Arial Narrow"/>
              </a:rPr>
              <a:t> : médecin agréé par la préfecture du département. </a:t>
            </a:r>
          </a:p>
          <a:p>
            <a:pPr lvl="0"/>
            <a:endParaRPr lang="fr-FR" sz="2000" dirty="0">
              <a:solidFill>
                <a:srgbClr val="FFFFFF"/>
              </a:solidFill>
              <a:latin typeface="Arial Narrow"/>
              <a:cs typeface="Arial Narrow"/>
            </a:endParaRPr>
          </a:p>
          <a:p>
            <a:pPr lvl="0">
              <a:buNone/>
            </a:pPr>
            <a:endParaRPr lang="fr-FR" sz="2000" dirty="0">
              <a:solidFill>
                <a:srgbClr val="FFFFFF"/>
              </a:solidFill>
              <a:latin typeface="Arial Narrow"/>
              <a:cs typeface="Arial Narrow"/>
            </a:endParaRPr>
          </a:p>
          <a:p>
            <a:pPr lvl="1">
              <a:buNone/>
            </a:pPr>
            <a:endParaRPr lang="fr-FR" sz="2000" dirty="0">
              <a:latin typeface="Arial Narrow"/>
              <a:cs typeface="Arial Narrow"/>
            </a:endParaRPr>
          </a:p>
        </p:txBody>
      </p:sp>
      <p:sp>
        <p:nvSpPr>
          <p:cNvPr id="8" name="Espace réservé du contenu 7"/>
          <p:cNvSpPr>
            <a:spLocks noGrp="1"/>
          </p:cNvSpPr>
          <p:nvPr>
            <p:ph sz="quarter" idx="4"/>
          </p:nvPr>
        </p:nvSpPr>
        <p:spPr>
          <a:xfrm>
            <a:off x="6233373" y="1212998"/>
            <a:ext cx="3657600" cy="4957331"/>
          </a:xfrm>
        </p:spPr>
        <p:txBody>
          <a:bodyPr>
            <a:normAutofit/>
          </a:bodyPr>
          <a:lstStyle/>
          <a:p>
            <a:pPr lvl="0"/>
            <a:endParaRPr lang="fr-FR" sz="2000" u="sng" dirty="0">
              <a:latin typeface="Arial Narrow"/>
              <a:cs typeface="Arial Narrow"/>
            </a:endParaRPr>
          </a:p>
          <a:p>
            <a:pPr lvl="0"/>
            <a:r>
              <a:rPr lang="fr-FR" sz="2000" u="sng" dirty="0">
                <a:latin typeface="Arial Narrow"/>
                <a:cs typeface="Arial Narrow"/>
              </a:rPr>
              <a:t>Familles de personnes décédées </a:t>
            </a:r>
          </a:p>
          <a:p>
            <a:pPr lvl="0"/>
            <a:endParaRPr lang="fr-FR" sz="2000" u="sng" dirty="0">
              <a:latin typeface="Arial Narrow"/>
              <a:cs typeface="Arial Narrow"/>
            </a:endParaRPr>
          </a:p>
          <a:p>
            <a:pPr lvl="0"/>
            <a:endParaRPr lang="fr-FR" sz="2000" u="sng" dirty="0">
              <a:latin typeface="Arial Narrow"/>
              <a:cs typeface="Arial Narrow"/>
            </a:endParaRPr>
          </a:p>
          <a:p>
            <a:pPr lvl="1"/>
            <a:r>
              <a:rPr lang="fr-FR" sz="2000" dirty="0">
                <a:latin typeface="Arial Narrow"/>
                <a:cs typeface="Arial Narrow"/>
              </a:rPr>
              <a:t>Pour le constat du décès</a:t>
            </a:r>
          </a:p>
          <a:p>
            <a:pPr lvl="1">
              <a:buNone/>
            </a:pPr>
            <a:endParaRPr lang="fr-FR" sz="2000" dirty="0">
              <a:latin typeface="Arial Narrow"/>
              <a:cs typeface="Arial Narrow"/>
            </a:endParaRPr>
          </a:p>
        </p:txBody>
      </p:sp>
      <p:pic>
        <p:nvPicPr>
          <p:cNvPr id="10" name="Picture 4" descr="Facultatif Stock Illustrations, Vecteurs, &amp; Clipart – (6,091 Stock  Illustrations)">
            <a:extLst>
              <a:ext uri="{FF2B5EF4-FFF2-40B4-BE49-F238E27FC236}">
                <a16:creationId xmlns="" xmlns:a16="http://schemas.microsoft.com/office/drawing/2014/main" id="{3CEAD7A4-4F5E-BA46-B13F-2B0D6FD90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050" y="167205"/>
            <a:ext cx="1425980" cy="8233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ssurance dommages ouvrage obligatoire ou pas ? — MaxiAssur">
            <a:extLst>
              <a:ext uri="{FF2B5EF4-FFF2-40B4-BE49-F238E27FC236}">
                <a16:creationId xmlns="" xmlns:a16="http://schemas.microsoft.com/office/drawing/2014/main" id="{59394FE1-BE54-7B47-A18D-322FF09B1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497" y="170013"/>
            <a:ext cx="1379352" cy="9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5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2"/>
          </p:nvPr>
        </p:nvSpPr>
        <p:spPr>
          <a:xfrm>
            <a:off x="1378208" y="1405195"/>
            <a:ext cx="3657600" cy="4957332"/>
          </a:xfrm>
        </p:spPr>
        <p:txBody>
          <a:bodyPr>
            <a:normAutofit/>
          </a:bodyPr>
          <a:lstStyle/>
          <a:p>
            <a:pPr lvl="0">
              <a:buFontTx/>
              <a:buChar char="-"/>
            </a:pPr>
            <a:endParaRPr lang="fr-FR" sz="2000" u="sng" dirty="0">
              <a:latin typeface="Arial Narrow"/>
              <a:cs typeface="Arial Narrow"/>
            </a:endParaRPr>
          </a:p>
          <a:p>
            <a:r>
              <a:rPr lang="fr-FR" sz="2000" u="sng" dirty="0">
                <a:latin typeface="Arial Narrow"/>
                <a:cs typeface="Arial Narrow"/>
              </a:rPr>
              <a:t>Participation aux compétitions sportives organisées par les fédérations sportives : </a:t>
            </a:r>
          </a:p>
          <a:p>
            <a:pPr marL="403225" lvl="1" indent="0" algn="just">
              <a:buNone/>
            </a:pPr>
            <a:endParaRPr lang="fr-FR" sz="2000" dirty="0">
              <a:solidFill>
                <a:srgbClr val="FF0000"/>
              </a:solidFill>
              <a:latin typeface="Arial Narrow"/>
              <a:cs typeface="Arial Narrow"/>
            </a:endParaRPr>
          </a:p>
          <a:p>
            <a:pPr marL="403225" lvl="1" indent="0" algn="just">
              <a:buNone/>
            </a:pPr>
            <a:r>
              <a:rPr lang="fr-FR" sz="2000" dirty="0">
                <a:solidFill>
                  <a:srgbClr val="FF0000"/>
                </a:solidFill>
                <a:latin typeface="Arial Narrow"/>
                <a:cs typeface="Arial Narrow"/>
              </a:rPr>
              <a:t>= pas de certificat médical si production de la licence. </a:t>
            </a:r>
          </a:p>
        </p:txBody>
      </p:sp>
      <p:sp>
        <p:nvSpPr>
          <p:cNvPr id="8" name="Espace réservé du contenu 7"/>
          <p:cNvSpPr>
            <a:spLocks noGrp="1"/>
          </p:cNvSpPr>
          <p:nvPr>
            <p:ph sz="quarter" idx="4"/>
          </p:nvPr>
        </p:nvSpPr>
        <p:spPr>
          <a:xfrm>
            <a:off x="6457765" y="1405196"/>
            <a:ext cx="3657600" cy="4957331"/>
          </a:xfrm>
        </p:spPr>
        <p:txBody>
          <a:bodyPr>
            <a:normAutofit/>
          </a:bodyPr>
          <a:lstStyle/>
          <a:p>
            <a:pPr lvl="0"/>
            <a:endParaRPr lang="fr-FR" sz="2000" u="sng" dirty="0">
              <a:latin typeface="Arial Narrow"/>
              <a:cs typeface="Arial Narrow"/>
            </a:endParaRPr>
          </a:p>
          <a:p>
            <a:pPr lvl="0"/>
            <a:r>
              <a:rPr lang="fr-FR" sz="2000" u="sng" dirty="0">
                <a:latin typeface="Arial Narrow"/>
                <a:cs typeface="Arial Narrow"/>
              </a:rPr>
              <a:t>Licences sportives permettant la participation aux compétitions : </a:t>
            </a:r>
          </a:p>
          <a:p>
            <a:pPr lvl="1"/>
            <a:r>
              <a:rPr lang="fr-FR" sz="2000" dirty="0">
                <a:latin typeface="Arial Narrow"/>
                <a:cs typeface="Arial Narrow"/>
              </a:rPr>
              <a:t>1</a:t>
            </a:r>
            <a:r>
              <a:rPr lang="fr-FR" sz="2000" baseline="30000" dirty="0">
                <a:latin typeface="Arial Narrow"/>
                <a:cs typeface="Arial Narrow"/>
              </a:rPr>
              <a:t>er</a:t>
            </a:r>
            <a:r>
              <a:rPr lang="fr-FR" sz="2000" dirty="0">
                <a:latin typeface="Arial Narrow"/>
                <a:cs typeface="Arial Narrow"/>
              </a:rPr>
              <a:t> demande de licence</a:t>
            </a:r>
          </a:p>
          <a:p>
            <a:pPr lvl="1"/>
            <a:r>
              <a:rPr lang="fr-FR" sz="2000" dirty="0">
                <a:latin typeface="Arial Narrow"/>
                <a:cs typeface="Arial Narrow"/>
              </a:rPr>
              <a:t>Renouvellement de licence</a:t>
            </a:r>
          </a:p>
          <a:p>
            <a:pPr lvl="1">
              <a:buNone/>
            </a:pPr>
            <a:endParaRPr lang="fr-FR" sz="2000" dirty="0">
              <a:latin typeface="Arial Narrow"/>
              <a:cs typeface="Arial Narrow"/>
            </a:endParaRPr>
          </a:p>
          <a:p>
            <a:pPr lvl="1" algn="just">
              <a:buNone/>
            </a:pPr>
            <a:r>
              <a:rPr lang="fr-FR" sz="2000" dirty="0">
                <a:latin typeface="Arial Narrow"/>
                <a:cs typeface="Arial Narrow"/>
              </a:rPr>
              <a:t>= certificat médical datant de moins d’1 an. </a:t>
            </a:r>
          </a:p>
        </p:txBody>
      </p:sp>
      <p:pic>
        <p:nvPicPr>
          <p:cNvPr id="10" name="Picture 4" descr="Facultatif Stock Illustrations, Vecteurs, &amp; Clipart – (6,091 Stock  Illustrations)">
            <a:extLst>
              <a:ext uri="{FF2B5EF4-FFF2-40B4-BE49-F238E27FC236}">
                <a16:creationId xmlns="" xmlns:a16="http://schemas.microsoft.com/office/drawing/2014/main" id="{9379BDD2-19CA-AE49-8BE8-81B5C35B4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463" y="335499"/>
            <a:ext cx="1425980" cy="8233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ssurance dommages ouvrage obligatoire ou pas ? — MaxiAssur">
            <a:extLst>
              <a:ext uri="{FF2B5EF4-FFF2-40B4-BE49-F238E27FC236}">
                <a16:creationId xmlns="" xmlns:a16="http://schemas.microsoft.com/office/drawing/2014/main" id="{2B659253-FF94-0042-B62A-A75199F3E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6107" y="272476"/>
            <a:ext cx="1379352" cy="9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8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7955" y="415615"/>
            <a:ext cx="10515600" cy="734398"/>
          </a:xfrm>
        </p:spPr>
        <p:txBody>
          <a:bodyPr anchor="ctr">
            <a:normAutofit/>
          </a:bodyPr>
          <a:lstStyle/>
          <a:p>
            <a:r>
              <a:rPr lang="fr-FR" sz="3200" b="1" dirty="0">
                <a:latin typeface="Arial Narrow" panose="020B0604020202020204" pitchFamily="34" charset="0"/>
                <a:cs typeface="Arial Narrow" panose="020B0604020202020204" pitchFamily="34" charset="0"/>
              </a:rPr>
              <a:t>Le CM : quelle valeur juridique? </a:t>
            </a:r>
          </a:p>
        </p:txBody>
      </p:sp>
      <p:pic>
        <p:nvPicPr>
          <p:cNvPr id="4098" name="Picture 2" descr="Valeur juridique du bulletin de salaire par notre avocat-conseil">
            <a:extLst>
              <a:ext uri="{FF2B5EF4-FFF2-40B4-BE49-F238E27FC236}">
                <a16:creationId xmlns="" xmlns:a16="http://schemas.microsoft.com/office/drawing/2014/main" id="{E7534BF7-62A8-1647-BD20-2E90B6E4B7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331" y="1825625"/>
            <a:ext cx="4351338" cy="4351338"/>
          </a:xfrm>
          <a:prstGeom prst="rect">
            <a:avLst/>
          </a:prstGeom>
          <a:solidFill>
            <a:srgbClr val="FFFFFF"/>
          </a:solidFill>
        </p:spPr>
      </p:pic>
      <p:sp>
        <p:nvSpPr>
          <p:cNvPr id="3" name="Espace réservé du contenu 2"/>
          <p:cNvSpPr>
            <a:spLocks noGrp="1"/>
          </p:cNvSpPr>
          <p:nvPr>
            <p:ph sz="half" idx="2"/>
          </p:nvPr>
        </p:nvSpPr>
        <p:spPr>
          <a:xfrm>
            <a:off x="6172200" y="1825625"/>
            <a:ext cx="5181600" cy="4351338"/>
          </a:xfrm>
        </p:spPr>
        <p:txBody>
          <a:bodyPr>
            <a:normAutofit fontScale="92500" lnSpcReduction="20000"/>
          </a:bodyPr>
          <a:lstStyle/>
          <a:p>
            <a:pPr algn="just"/>
            <a:r>
              <a:rPr lang="fr-FR" sz="2400" b="1" dirty="0">
                <a:latin typeface="Arial Narrow" panose="020B0604020202020204" pitchFamily="34" charset="0"/>
                <a:cs typeface="Arial Narrow" panose="020B0604020202020204" pitchFamily="34" charset="0"/>
              </a:rPr>
              <a:t>Valeur probatoire certaine mais non absolue.</a:t>
            </a:r>
          </a:p>
          <a:p>
            <a:pPr algn="just"/>
            <a:endParaRPr lang="fr-FR" sz="2400" b="1" dirty="0">
              <a:latin typeface="Arial Narrow" panose="020B0604020202020204" pitchFamily="34" charset="0"/>
              <a:cs typeface="Arial Narrow" panose="020B0604020202020204" pitchFamily="34" charset="0"/>
            </a:endParaRPr>
          </a:p>
          <a:p>
            <a:pPr lvl="1" algn="just"/>
            <a:r>
              <a:rPr lang="fr-FR" b="1" dirty="0">
                <a:latin typeface="Arial Narrow" panose="020B0604020202020204" pitchFamily="34" charset="0"/>
                <a:cs typeface="Arial Narrow" panose="020B0604020202020204" pitchFamily="34" charset="0"/>
              </a:rPr>
              <a:t>Exige</a:t>
            </a:r>
            <a:r>
              <a:rPr lang="fr-FR" dirty="0">
                <a:latin typeface="Arial Narrow" panose="020B0604020202020204" pitchFamily="34" charset="0"/>
                <a:cs typeface="Arial Narrow" panose="020B0604020202020204" pitchFamily="34" charset="0"/>
              </a:rPr>
              <a:t> que le médecin auteur du certificat ait </a:t>
            </a:r>
            <a:r>
              <a:rPr lang="fr-FR" b="1" dirty="0">
                <a:latin typeface="Arial Narrow" panose="020B0604020202020204" pitchFamily="34" charset="0"/>
                <a:cs typeface="Arial Narrow" panose="020B0604020202020204" pitchFamily="34" charset="0"/>
              </a:rPr>
              <a:t>préalablement</a:t>
            </a:r>
            <a:r>
              <a:rPr lang="fr-FR" dirty="0">
                <a:latin typeface="Arial Narrow" panose="020B0604020202020204" pitchFamily="34" charset="0"/>
                <a:cs typeface="Arial Narrow" panose="020B0604020202020204" pitchFamily="34" charset="0"/>
              </a:rPr>
              <a:t> et </a:t>
            </a:r>
            <a:r>
              <a:rPr lang="fr-FR" b="1" dirty="0">
                <a:latin typeface="Arial Narrow" panose="020B0604020202020204" pitchFamily="34" charset="0"/>
                <a:cs typeface="Arial Narrow" panose="020B0604020202020204" pitchFamily="34" charset="0"/>
              </a:rPr>
              <a:t>personnellement</a:t>
            </a:r>
            <a:r>
              <a:rPr lang="fr-FR" dirty="0">
                <a:latin typeface="Arial Narrow" panose="020B0604020202020204" pitchFamily="34" charset="0"/>
                <a:cs typeface="Arial Narrow" panose="020B0604020202020204" pitchFamily="34" charset="0"/>
              </a:rPr>
              <a:t> examiné attentivement la personne concernée par le certificat qu'il a établi.</a:t>
            </a:r>
          </a:p>
          <a:p>
            <a:pPr marL="457200" lvl="1" indent="0" algn="just">
              <a:buNone/>
            </a:pPr>
            <a:endParaRPr lang="fr-FR" dirty="0">
              <a:latin typeface="Arial Narrow" panose="020B0604020202020204" pitchFamily="34" charset="0"/>
              <a:cs typeface="Arial Narrow" panose="020B0604020202020204" pitchFamily="34" charset="0"/>
            </a:endParaRPr>
          </a:p>
          <a:p>
            <a:pPr lvl="1" algn="just"/>
            <a:r>
              <a:rPr lang="fr-FR" dirty="0">
                <a:latin typeface="Arial Narrow" panose="020B0604020202020204" pitchFamily="34" charset="0"/>
                <a:cs typeface="Arial Narrow" panose="020B0604020202020204" pitchFamily="34" charset="0"/>
              </a:rPr>
              <a:t>Il convient dans chaque cas d'apprécier l'opportunité de sa rédaction et sa justification en respectant la notion de prudence et de circonspection dans les termes utilisés en sachant « </a:t>
            </a:r>
            <a:r>
              <a:rPr lang="fr-FR" b="1" dirty="0">
                <a:latin typeface="Arial Narrow" panose="020B0604020202020204" pitchFamily="34" charset="0"/>
                <a:cs typeface="Arial Narrow" panose="020B0604020202020204" pitchFamily="34" charset="0"/>
              </a:rPr>
              <a:t>refuser aux solliciteurs les demandes abusives qui desservent autant le bénéficiaire que le rédacteur</a:t>
            </a:r>
            <a:r>
              <a:rPr lang="fr-FR" dirty="0">
                <a:latin typeface="Arial Narrow" panose="020B0604020202020204" pitchFamily="34" charset="0"/>
                <a:cs typeface="Arial Narrow" panose="020B0604020202020204" pitchFamily="34" charset="0"/>
              </a:rPr>
              <a:t>» </a:t>
            </a:r>
          </a:p>
          <a:p>
            <a:endParaRPr lang="fr-FR" sz="1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4534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53182"/>
          </a:xfrm>
        </p:spPr>
        <p:txBody>
          <a:bodyPr anchor="ctr">
            <a:normAutofit/>
          </a:bodyPr>
          <a:lstStyle/>
          <a:p>
            <a:r>
              <a:rPr lang="fr-FR" sz="4000" b="1" dirty="0">
                <a:latin typeface="Arial Narrow" panose="020B0604020202020204" pitchFamily="34" charset="0"/>
                <a:cs typeface="Arial Narrow" panose="020B0604020202020204" pitchFamily="34" charset="0"/>
              </a:rPr>
              <a:t>Le CM : quelle valeur juridique? </a:t>
            </a:r>
          </a:p>
        </p:txBody>
      </p:sp>
      <p:sp>
        <p:nvSpPr>
          <p:cNvPr id="3" name="Espace réservé du contenu 2"/>
          <p:cNvSpPr>
            <a:spLocks noGrp="1"/>
          </p:cNvSpPr>
          <p:nvPr>
            <p:ph sz="half" idx="1"/>
          </p:nvPr>
        </p:nvSpPr>
        <p:spPr>
          <a:xfrm>
            <a:off x="838200" y="1825625"/>
            <a:ext cx="5181600" cy="4351338"/>
          </a:xfrm>
        </p:spPr>
        <p:txBody>
          <a:bodyPr>
            <a:normAutofit/>
          </a:bodyPr>
          <a:lstStyle/>
          <a:p>
            <a:r>
              <a:rPr lang="fr-FR" sz="2200" dirty="0">
                <a:latin typeface="Arial Narrow" panose="020B0604020202020204" pitchFamily="34" charset="0"/>
                <a:cs typeface="Arial Narrow" panose="020B0604020202020204" pitchFamily="34" charset="0"/>
              </a:rPr>
              <a:t>Le certificat médical doit : </a:t>
            </a:r>
          </a:p>
          <a:p>
            <a:pPr>
              <a:buNone/>
            </a:pPr>
            <a:endParaRPr lang="fr-FR" sz="2200" dirty="0">
              <a:latin typeface="Arial Narrow" panose="020B0604020202020204" pitchFamily="34" charset="0"/>
              <a:cs typeface="Arial Narrow" panose="020B0604020202020204" pitchFamily="34" charset="0"/>
            </a:endParaRPr>
          </a:p>
          <a:p>
            <a:pPr lvl="1" algn="just"/>
            <a:r>
              <a:rPr lang="fr-FR" sz="2200" dirty="0">
                <a:latin typeface="Arial Narrow" panose="020B0604020202020204" pitchFamily="34" charset="0"/>
                <a:cs typeface="Arial Narrow" panose="020B0604020202020204" pitchFamily="34" charset="0"/>
              </a:rPr>
              <a:t>être rédigé par un médecin, </a:t>
            </a:r>
          </a:p>
          <a:p>
            <a:pPr lvl="1" algn="just"/>
            <a:r>
              <a:rPr lang="fr-FR" sz="2200" dirty="0">
                <a:latin typeface="Arial Narrow" panose="020B0604020202020204" pitchFamily="34" charset="0"/>
                <a:cs typeface="Arial Narrow" panose="020B0604020202020204" pitchFamily="34" charset="0"/>
              </a:rPr>
              <a:t>sous forme d'un écrit sur papier libre</a:t>
            </a:r>
          </a:p>
          <a:p>
            <a:pPr lvl="1" algn="just"/>
            <a:r>
              <a:rPr lang="fr-FR" sz="2200" dirty="0">
                <a:latin typeface="Arial Narrow" panose="020B0604020202020204" pitchFamily="34" charset="0"/>
                <a:cs typeface="Arial Narrow" panose="020B0604020202020204" pitchFamily="34" charset="0"/>
              </a:rPr>
              <a:t>comportant ses qualités, son adresse, sa signature manuscrite, la date en lettres, du jour où il a été établi, ni antidatée ni postdatée, </a:t>
            </a:r>
          </a:p>
          <a:p>
            <a:pPr lvl="1" algn="just"/>
            <a:r>
              <a:rPr lang="fr-FR" sz="2200" dirty="0">
                <a:latin typeface="Arial Narrow" panose="020B0604020202020204" pitchFamily="34" charset="0"/>
                <a:cs typeface="Arial Narrow" panose="020B0604020202020204" pitchFamily="34" charset="0"/>
              </a:rPr>
              <a:t>l'identité du demandeur, lequel « a déclaré se nommer.... » </a:t>
            </a:r>
          </a:p>
          <a:p>
            <a:endParaRPr lang="fr-FR" sz="2200" dirty="0">
              <a:latin typeface="Arial Narrow" panose="020B0604020202020204" pitchFamily="34" charset="0"/>
              <a:cs typeface="Arial Narrow" panose="020B0604020202020204" pitchFamily="34" charset="0"/>
            </a:endParaRPr>
          </a:p>
        </p:txBody>
      </p:sp>
      <p:pic>
        <p:nvPicPr>
          <p:cNvPr id="5122" name="Picture 2" descr="La valeur juridique d'un mail – Tempeo">
            <a:extLst>
              <a:ext uri="{FF2B5EF4-FFF2-40B4-BE49-F238E27FC236}">
                <a16:creationId xmlns="" xmlns:a16="http://schemas.microsoft.com/office/drawing/2014/main" id="{6C465999-1CC7-A34E-8267-3CE6322866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2705894"/>
            <a:ext cx="5181600" cy="2590800"/>
          </a:xfrm>
          <a:prstGeom prst="rect">
            <a:avLst/>
          </a:prstGeom>
          <a:solidFill>
            <a:srgbClr val="FFFFFF"/>
          </a:solidFill>
        </p:spPr>
      </p:pic>
    </p:spTree>
    <p:extLst>
      <p:ext uri="{BB962C8B-B14F-4D97-AF65-F5344CB8AC3E}">
        <p14:creationId xmlns:p14="http://schemas.microsoft.com/office/powerpoint/2010/main" val="949280277"/>
      </p:ext>
    </p:extLst>
  </p:cSld>
  <p:clrMapOvr>
    <a:masterClrMapping/>
  </p:clrMapOvr>
</p:sld>
</file>

<file path=ppt/theme/theme1.xml><?xml version="1.0" encoding="utf-8"?>
<a:theme xmlns:a="http://schemas.openxmlformats.org/drawingml/2006/main" name="WTFORMATION">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DFFAB552-DA6C-8D4A-876B-B15F0D4C61E7}" vid="{B63DFDC6-C3C0-6C40-9A64-A0EFDB5C62F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1865</Words>
  <Application>Microsoft Office PowerPoint</Application>
  <PresentationFormat>Grand écran</PresentationFormat>
  <Paragraphs>220</Paragraphs>
  <Slides>27</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Arial Narrow</vt:lpstr>
      <vt:lpstr>Calibri</vt:lpstr>
      <vt:lpstr>Helvetica Neue</vt:lpstr>
      <vt:lpstr>WTFORMATION</vt:lpstr>
      <vt:lpstr>Les enjeux du certificat médical De la demande du patient … à la plainte ordinale</vt:lpstr>
      <vt:lpstr>Petit rappel de la sagesse….</vt:lpstr>
      <vt:lpstr>Qui le demande?</vt:lpstr>
      <vt:lpstr>Présentation PowerPoint</vt:lpstr>
      <vt:lpstr>Présentation PowerPoint</vt:lpstr>
      <vt:lpstr>Présentation PowerPoint</vt:lpstr>
      <vt:lpstr>Présentation PowerPoint</vt:lpstr>
      <vt:lpstr>Le CM : quelle valeur juridique? </vt:lpstr>
      <vt:lpstr>Le CM : quelle valeur juridique? </vt:lpstr>
      <vt:lpstr>Le CM : quelle valeur juridique? </vt:lpstr>
      <vt:lpstr>Contenu du CM</vt:lpstr>
      <vt:lpstr>Contenu du CM</vt:lpstr>
      <vt:lpstr>A qui remettre le CM? </vt:lpstr>
      <vt:lpstr>A qui remettre le CM? </vt:lpstr>
      <vt:lpstr>Présentation PowerPoint</vt:lpstr>
      <vt:lpstr>Présentation PowerPoint</vt:lpstr>
      <vt:lpstr>FOCUS : Responsabilité pénale</vt:lpstr>
      <vt:lpstr>C’est à dire……</vt:lpstr>
      <vt:lpstr>FOCUS : Responsabilité ORDINALE</vt:lpstr>
      <vt:lpstr>Responsabilité ordinale</vt:lpstr>
      <vt:lpstr> </vt:lpstr>
      <vt:lpstr>Recommandations…..</vt:lpstr>
      <vt:lpstr>Recommandations…..</vt:lpstr>
      <vt:lpstr>Recommandations…..</vt:lpstr>
      <vt:lpstr>Recommandations…..</vt:lpstr>
      <vt:lpstr>Recommandations…..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du certificat médical De la demande du patient … à la plainte ordinale</dc:title>
  <dc:creator>Lina Williatte</dc:creator>
  <cp:lastModifiedBy>Alain Delzenne</cp:lastModifiedBy>
  <cp:revision>2</cp:revision>
  <dcterms:created xsi:type="dcterms:W3CDTF">2023-10-16T16:15:34Z</dcterms:created>
  <dcterms:modified xsi:type="dcterms:W3CDTF">2023-11-13T20:27:52Z</dcterms:modified>
</cp:coreProperties>
</file>